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9" r:id="rId3"/>
    <p:sldId id="295" r:id="rId4"/>
    <p:sldId id="258" r:id="rId5"/>
    <p:sldId id="326" r:id="rId6"/>
    <p:sldId id="31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70" r:id="rId17"/>
    <p:sldId id="271" r:id="rId18"/>
    <p:sldId id="296" r:id="rId19"/>
    <p:sldId id="272" r:id="rId20"/>
    <p:sldId id="273" r:id="rId21"/>
    <p:sldId id="313" r:id="rId22"/>
    <p:sldId id="274" r:id="rId23"/>
    <p:sldId id="275" r:id="rId24"/>
    <p:sldId id="317" r:id="rId25"/>
    <p:sldId id="276" r:id="rId26"/>
    <p:sldId id="277" r:id="rId27"/>
    <p:sldId id="278" r:id="rId28"/>
    <p:sldId id="279" r:id="rId29"/>
    <p:sldId id="297" r:id="rId30"/>
    <p:sldId id="280" r:id="rId31"/>
    <p:sldId id="281" r:id="rId32"/>
    <p:sldId id="282" r:id="rId33"/>
    <p:sldId id="283" r:id="rId34"/>
    <p:sldId id="284" r:id="rId35"/>
    <p:sldId id="298" r:id="rId36"/>
    <p:sldId id="285" r:id="rId37"/>
    <p:sldId id="287" r:id="rId38"/>
    <p:sldId id="318" r:id="rId39"/>
    <p:sldId id="288" r:id="rId40"/>
    <p:sldId id="289" r:id="rId41"/>
    <p:sldId id="291" r:id="rId42"/>
    <p:sldId id="290" r:id="rId43"/>
    <p:sldId id="292" r:id="rId44"/>
    <p:sldId id="293" r:id="rId45"/>
    <p:sldId id="294" r:id="rId46"/>
    <p:sldId id="299" r:id="rId47"/>
    <p:sldId id="301" r:id="rId48"/>
    <p:sldId id="320" r:id="rId49"/>
    <p:sldId id="322" r:id="rId50"/>
    <p:sldId id="323" r:id="rId51"/>
    <p:sldId id="324" r:id="rId52"/>
    <p:sldId id="325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36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67349522369"/>
          <c:y val="0.0"/>
          <c:w val="0.737942518764997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Decisions</c:v>
                </c:pt>
                <c:pt idx="1">
                  <c:v>Self</c:v>
                </c:pt>
                <c:pt idx="2">
                  <c:v>Beliefs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33.33</c:v>
                </c:pt>
                <c:pt idx="1">
                  <c:v>33.33</c:v>
                </c:pt>
                <c:pt idx="2">
                  <c:v>33.33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92D3F-B02D-D84E-A51B-ABE7CFDD89D1}" type="datetimeFigureOut">
              <a:rPr lang="en-US" smtClean="0"/>
              <a:pPr/>
              <a:t>11/20/11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A58C1-FB9F-7C4E-9EBC-7B33750C7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2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A58C1-FB9F-7C4E-9EBC-7B33750C79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04AE-A8DD-0D41-A454-9F85D7AA9BBC}" type="datetimeFigureOut">
              <a:rPr lang="en-US" smtClean="0"/>
              <a:pPr/>
              <a:t>11/20/11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67B-52E9-5B4B-8129-A7E544BDD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0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04AE-A8DD-0D41-A454-9F85D7AA9BBC}" type="datetimeFigureOut">
              <a:rPr lang="en-US" smtClean="0"/>
              <a:pPr/>
              <a:t>11/20/11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67B-52E9-5B4B-8129-A7E544BDD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3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04AE-A8DD-0D41-A454-9F85D7AA9BBC}" type="datetimeFigureOut">
              <a:rPr lang="en-US" smtClean="0"/>
              <a:pPr/>
              <a:t>11/20/11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67B-52E9-5B4B-8129-A7E544BDD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9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04AE-A8DD-0D41-A454-9F85D7AA9BBC}" type="datetimeFigureOut">
              <a:rPr lang="en-US" smtClean="0"/>
              <a:pPr/>
              <a:t>11/20/11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67B-52E9-5B4B-8129-A7E544BDD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9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04AE-A8DD-0D41-A454-9F85D7AA9BBC}" type="datetimeFigureOut">
              <a:rPr lang="en-US" smtClean="0"/>
              <a:pPr/>
              <a:t>11/20/11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67B-52E9-5B4B-8129-A7E544BDD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3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04AE-A8DD-0D41-A454-9F85D7AA9BBC}" type="datetimeFigureOut">
              <a:rPr lang="en-US" smtClean="0"/>
              <a:pPr/>
              <a:t>11/20/11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67B-52E9-5B4B-8129-A7E544BDD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1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04AE-A8DD-0D41-A454-9F85D7AA9BBC}" type="datetimeFigureOut">
              <a:rPr lang="en-US" smtClean="0"/>
              <a:pPr/>
              <a:t>11/20/11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67B-52E9-5B4B-8129-A7E544BDD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3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04AE-A8DD-0D41-A454-9F85D7AA9BBC}" type="datetimeFigureOut">
              <a:rPr lang="en-US" smtClean="0"/>
              <a:pPr/>
              <a:t>11/20/11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67B-52E9-5B4B-8129-A7E544BDD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8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04AE-A8DD-0D41-A454-9F85D7AA9BBC}" type="datetimeFigureOut">
              <a:rPr lang="en-US" smtClean="0"/>
              <a:pPr/>
              <a:t>11/20/11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67B-52E9-5B4B-8129-A7E544BDD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1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04AE-A8DD-0D41-A454-9F85D7AA9BBC}" type="datetimeFigureOut">
              <a:rPr lang="en-US" smtClean="0"/>
              <a:pPr/>
              <a:t>11/20/11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67B-52E9-5B4B-8129-A7E544BDD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2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04AE-A8DD-0D41-A454-9F85D7AA9BBC}" type="datetimeFigureOut">
              <a:rPr lang="en-US" smtClean="0"/>
              <a:pPr/>
              <a:t>11/20/11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67B-52E9-5B4B-8129-A7E544BDD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8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7E1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imusPrinceps"/>
              </a:defRPr>
            </a:lvl1pPr>
          </a:lstStyle>
          <a:p>
            <a:fld id="{C17B04AE-A8DD-0D41-A454-9F85D7AA9BBC}" type="datetimeFigureOut">
              <a:rPr lang="en-US" smtClean="0"/>
              <a:pPr/>
              <a:t>11/20/11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timusPrincep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imusPrinceps"/>
              </a:defRPr>
            </a:lvl1pPr>
          </a:lstStyle>
          <a:p>
            <a:fld id="{4735E67B-52E9-5B4B-8129-A7E544BDD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4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timusPrincep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timusPrincep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timusPrincep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timusPrincep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timusPrincep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timusPrincep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spencergreenberg.com/2011/07/whats-so-special-about-your-own-belief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sswrong.co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encergreenberg.com/2011/11/how-great-we-are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encergreenberg.com/2011/11/how-great-we-are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rsweb.wabash.edu/facstaff/hortonr/articles%20for%20class/Dunning%20heath%20and%20suls%20flawed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59-Seconds-Little-Change-Borzoi/dp/B0057DCE7M/ref=sr_1_1?s=books&amp;ie=UTF8&amp;qid=1321643003&amp;sr=1-1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imothy-judge.com/Higgins-Judge%20IB-Recruiters%20JAP.pdf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Predictably-Irrational-Hidden-Forces-Decisions/dp/006135323X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culty.sjcny.edu/~treboux/documents/sigall%20and%20ostrove.pdf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Feeling-Good-New-Mood-Therapy/dp/0380810336/ref=sr_1_1?ie=UTF8&amp;qid=1321677454&amp;sr=8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cs typeface="OptimusPrinceps"/>
              </a:rPr>
              <a:t>Self-Skepticism</a:t>
            </a:r>
            <a:endParaRPr lang="en-US" sz="4800" dirty="0">
              <a:cs typeface="OptimusPrincep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126" y="2582310"/>
            <a:ext cx="6570302" cy="1054398"/>
          </a:xfrm>
        </p:spPr>
        <p:txBody>
          <a:bodyPr>
            <a:normAutofit/>
          </a:bodyPr>
          <a:lstStyle/>
          <a:p>
            <a:r>
              <a:rPr lang="en-US" sz="2600" dirty="0" smtClean="0">
                <a:cs typeface="OptimusPrinceps"/>
              </a:rPr>
              <a:t>What the Tools of Science Tell Us About Our Thoughts, Beliefs and Decisions</a:t>
            </a:r>
            <a:endParaRPr lang="en-US" sz="2600" dirty="0">
              <a:cs typeface="OptimusPrincep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8191" y="3517078"/>
            <a:ext cx="7772400" cy="65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imusPrinceps"/>
              </a:rPr>
              <a:t>Spencer Greenberg</a:t>
            </a:r>
            <a:endParaRPr lang="en-US" sz="2400" dirty="0">
              <a:latin typeface="OptimusPrinceps"/>
            </a:endParaRPr>
          </a:p>
        </p:txBody>
      </p:sp>
    </p:spTree>
    <p:extLst>
      <p:ext uri="{BB962C8B-B14F-4D97-AF65-F5344CB8AC3E}">
        <p14:creationId xmlns:p14="http://schemas.microsoft.com/office/powerpoint/2010/main" val="381012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sifun2.gif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t="7279" r="20" b="3"/>
          <a:stretch/>
        </p:blipFill>
        <p:spPr>
          <a:xfrm>
            <a:off x="-27432" y="18288"/>
            <a:ext cx="9354312" cy="6958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Test This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18" y="1600200"/>
            <a:ext cx="84328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HelveticaNeueLT Com 35 Th"/>
                <a:cs typeface="HelveticaNeueLT Com 35 Th"/>
              </a:rPr>
              <a:t>I wrote down my thoughts when upset</a:t>
            </a: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The distortions list applied to almost every thought</a:t>
            </a: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Realized I had far more distortions than I knew!</a:t>
            </a:r>
          </a:p>
          <a:p>
            <a:endParaRPr lang="en-US" sz="3000" dirty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367630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This Be True of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latin typeface="HelveticaNeueLT Com 35 Th"/>
                <a:cs typeface="HelveticaNeueLT Com 35 Th"/>
              </a:rPr>
              <a:t>The claim is that this applies to nearly everyone</a:t>
            </a: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Says something about the brain’s general reliability</a:t>
            </a: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You can do this experiment on yourself!</a:t>
            </a: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  <a:p>
            <a:pPr lvl="1"/>
            <a:r>
              <a:rPr lang="en-US" sz="2600" dirty="0" smtClean="0">
                <a:latin typeface="HelveticaNeueLT Com 35 Th"/>
                <a:cs typeface="HelveticaNeueLT Com 35 Th"/>
              </a:rPr>
              <a:t>wait until you’re upset or emotional</a:t>
            </a:r>
          </a:p>
          <a:p>
            <a:pPr lvl="1"/>
            <a:r>
              <a:rPr lang="en-US" sz="2600" dirty="0">
                <a:latin typeface="HelveticaNeueLT Com 35 Th"/>
                <a:cs typeface="HelveticaNeueLT Com 35 Th"/>
              </a:rPr>
              <a:t>w</a:t>
            </a:r>
            <a:r>
              <a:rPr lang="en-US" sz="2600" dirty="0" smtClean="0">
                <a:latin typeface="HelveticaNeueLT Com 35 Th"/>
                <a:cs typeface="HelveticaNeueLT Com 35 Th"/>
              </a:rPr>
              <a:t>rite down your thoughts</a:t>
            </a:r>
          </a:p>
          <a:p>
            <a:pPr lvl="1"/>
            <a:r>
              <a:rPr lang="en-US" sz="2600" dirty="0">
                <a:latin typeface="HelveticaNeueLT Com 35 Th"/>
                <a:cs typeface="HelveticaNeueLT Com 35 Th"/>
              </a:rPr>
              <a:t>l</a:t>
            </a:r>
            <a:r>
              <a:rPr lang="en-US" sz="2600" dirty="0" smtClean="0">
                <a:latin typeface="HelveticaNeueLT Com 35 Th"/>
                <a:cs typeface="HelveticaNeueLT Com 35 Th"/>
              </a:rPr>
              <a:t>ook carefully for irrationality and exaggerations</a:t>
            </a:r>
          </a:p>
        </p:txBody>
      </p:sp>
    </p:spTree>
    <p:extLst>
      <p:ext uri="{BB962C8B-B14F-4D97-AF65-F5344CB8AC3E}">
        <p14:creationId xmlns:p14="http://schemas.microsoft.com/office/powerpoint/2010/main" val="81245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sagreement.gif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71" y="2116862"/>
            <a:ext cx="4216400" cy="4584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Story 2</a:t>
            </a:r>
            <a:br>
              <a:rPr lang="en-US" dirty="0" smtClean="0"/>
            </a:br>
            <a:r>
              <a:rPr lang="en-US" sz="3500" dirty="0" smtClean="0">
                <a:solidFill>
                  <a:srgbClr val="7F7F7F"/>
                </a:solidFill>
              </a:rPr>
              <a:t>Thinking About Disagreement</a:t>
            </a:r>
            <a:endParaRPr lang="en-US" sz="3500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019"/>
            <a:ext cx="86868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HelveticaNeueLT Com 35 Th"/>
                <a:cs typeface="HelveticaNeueLT Com 35 Th"/>
              </a:rPr>
              <a:t>Was having a disagreement about a factual issue</a:t>
            </a: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>
                <a:latin typeface="HelveticaNeueLT Com 35 Th"/>
                <a:cs typeface="HelveticaNeueLT Com 35 Th"/>
              </a:rPr>
              <a:t>Realized that the other person was</a:t>
            </a:r>
          </a:p>
          <a:p>
            <a:pPr lvl="1"/>
            <a:r>
              <a:rPr lang="en-US" sz="2600" dirty="0">
                <a:latin typeface="HelveticaNeueLT Com 35 Th"/>
                <a:cs typeface="HelveticaNeueLT Com 35 Th"/>
              </a:rPr>
              <a:t>as smart as me</a:t>
            </a:r>
          </a:p>
          <a:p>
            <a:pPr lvl="1"/>
            <a:r>
              <a:rPr lang="en-US" sz="2600" dirty="0">
                <a:latin typeface="HelveticaNeueLT Com 35 Th"/>
                <a:cs typeface="HelveticaNeueLT Com 35 Th"/>
              </a:rPr>
              <a:t>as knowledgeable as me</a:t>
            </a:r>
          </a:p>
          <a:p>
            <a:pPr lvl="1"/>
            <a:r>
              <a:rPr lang="en-US" sz="2600" dirty="0">
                <a:latin typeface="HelveticaNeueLT Com 35 Th"/>
                <a:cs typeface="HelveticaNeueLT Com 35 Th"/>
              </a:rPr>
              <a:t>as certain as me</a:t>
            </a: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Why am I more likely to be right?</a:t>
            </a:r>
          </a:p>
        </p:txBody>
      </p:sp>
    </p:spTree>
    <p:extLst>
      <p:ext uri="{BB962C8B-B14F-4D97-AF65-F5344CB8AC3E}">
        <p14:creationId xmlns:p14="http://schemas.microsoft.com/office/powerpoint/2010/main" val="78711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e_beliefs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25" y="1417638"/>
            <a:ext cx="4283617" cy="4739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84726" y="1341023"/>
            <a:ext cx="4292095" cy="474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Outside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8982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HelveticaNeueLT Com 35 Th"/>
                <a:cs typeface="HelveticaNeueLT Com 35 Th"/>
              </a:rPr>
              <a:t>Your arguments don</a:t>
            </a:r>
            <a:r>
              <a:rPr lang="fr-FR" sz="3000" dirty="0" smtClean="0">
                <a:latin typeface="HelveticaNeueLT Com 35 Th"/>
                <a:cs typeface="HelveticaNeueLT Com 35 Th"/>
              </a:rPr>
              <a:t>’</a:t>
            </a:r>
            <a:r>
              <a:rPr lang="en-US" sz="3000" dirty="0" smtClean="0">
                <a:latin typeface="HelveticaNeueLT Com 35 Th"/>
                <a:cs typeface="HelveticaNeueLT Com 35 Th"/>
              </a:rPr>
              <a:t>t convince the other person and his arguments don’t convince you</a:t>
            </a:r>
          </a:p>
          <a:p>
            <a:pPr marL="0" indent="0">
              <a:buNone/>
            </a:pPr>
            <a:endParaRPr lang="en-US" sz="30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Why should you believe your view rather than his?</a:t>
            </a:r>
          </a:p>
          <a:p>
            <a:endParaRPr lang="en-US" sz="3000" dirty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Just because your brain labels it as “true” why should it be more likely to be correct?</a:t>
            </a: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976" y="6226705"/>
            <a:ext cx="739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LT Com 35 Th"/>
                <a:cs typeface="HelveticaNeueLT Com 35 Th"/>
              </a:rPr>
              <a:t>See</a:t>
            </a:r>
            <a:r>
              <a:rPr lang="en-US" dirty="0">
                <a:latin typeface="HelveticaNeueLT Com 35 Th"/>
                <a:cs typeface="HelveticaNeueLT Com 35 Th"/>
              </a:rPr>
              <a:t>: </a:t>
            </a:r>
            <a:r>
              <a:rPr lang="en-US" dirty="0">
                <a:latin typeface="HelveticaNeueLT Com 35 Th"/>
                <a:cs typeface="HelveticaNeueLT Com 35 Th"/>
                <a:hlinkClick r:id="rId4"/>
              </a:rPr>
              <a:t>What’s So Special About Your Own </a:t>
            </a:r>
            <a:r>
              <a:rPr lang="en-US" dirty="0" smtClean="0">
                <a:latin typeface="HelveticaNeueLT Com 35 Th"/>
                <a:cs typeface="HelveticaNeueLT Com 35 Th"/>
                <a:hlinkClick r:id="rId4"/>
              </a:rPr>
              <a:t>Beliefs</a:t>
            </a:r>
            <a:r>
              <a:rPr lang="en-US" dirty="0" smtClean="0">
                <a:latin typeface="HelveticaNeueLT Com 35 Th"/>
                <a:cs typeface="HelveticaNeueLT Com 35 Th"/>
              </a:rPr>
              <a:t>  by Spencer Greenberg</a:t>
            </a:r>
            <a:endParaRPr lang="en-US" dirty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181557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274638"/>
            <a:ext cx="87970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Justify Believing </a:t>
            </a:r>
            <a:r>
              <a:rPr lang="en-US" b="1" u="sng" dirty="0" smtClean="0"/>
              <a:t>Your</a:t>
            </a:r>
            <a:r>
              <a:rPr lang="en-US" b="1" dirty="0" smtClean="0"/>
              <a:t> </a:t>
            </a:r>
            <a:r>
              <a:rPr lang="en-US" dirty="0" smtClean="0"/>
              <a:t>Beliefs By…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6382"/>
            <a:ext cx="8524603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HelveticaNeueLT Com 35 Th"/>
                <a:cs typeface="HelveticaNeueLT Com 35 Th"/>
              </a:rPr>
              <a:t>Using reliable methods for generating beliefs</a:t>
            </a:r>
          </a:p>
          <a:p>
            <a:pPr>
              <a:buNone/>
            </a:pPr>
            <a:endParaRPr lang="en-US" sz="30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If you do this your beliefs really are more likely to be right than those who use standard methods</a:t>
            </a:r>
          </a:p>
        </p:txBody>
      </p:sp>
    </p:spTree>
    <p:extLst>
      <p:ext uri="{BB962C8B-B14F-4D97-AF65-F5344CB8AC3E}">
        <p14:creationId xmlns:p14="http://schemas.microsoft.com/office/powerpoint/2010/main" val="82817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56"/>
            <a:ext cx="843257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Problematic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89" y="1346199"/>
            <a:ext cx="8963893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HelveticaNeueLT Com 35 Th"/>
                <a:cs typeface="HelveticaNeueLT Com 35 Th"/>
              </a:rPr>
              <a:t>Believe whatever it is pleasing to believe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sometimes false things are </a:t>
            </a:r>
            <a:r>
              <a:rPr lang="en-US" sz="2400" dirty="0" smtClean="0">
                <a:latin typeface="HelveticaNeueLT Com 35 Th"/>
                <a:cs typeface="HelveticaNeueLT Com 35 Th"/>
              </a:rPr>
              <a:t>pleasing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sometimes true things are displeasing</a:t>
            </a:r>
          </a:p>
          <a:p>
            <a:pPr marL="457200" lvl="1" indent="0">
              <a:buNone/>
            </a:pPr>
            <a:endParaRPr lang="en-US" sz="2400" dirty="0" smtClean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Believe whatever your parents teach you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o</a:t>
            </a:r>
            <a:r>
              <a:rPr lang="en-US" sz="2400" dirty="0" smtClean="0">
                <a:latin typeface="HelveticaNeueLT Com 35 Th"/>
                <a:cs typeface="HelveticaNeueLT Com 35 Th"/>
              </a:rPr>
              <a:t>nly as reliable as your parents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w</a:t>
            </a:r>
            <a:r>
              <a:rPr lang="en-US" sz="2400" dirty="0" smtClean="0">
                <a:latin typeface="HelveticaNeueLT Com 35 Th"/>
                <a:cs typeface="HelveticaNeueLT Com 35 Th"/>
              </a:rPr>
              <a:t>hy are your parents more reliable than others?</a:t>
            </a:r>
          </a:p>
          <a:p>
            <a:endParaRPr lang="en-US" sz="2800" dirty="0" smtClean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Believe whatever your gut tells you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d</a:t>
            </a:r>
            <a:r>
              <a:rPr lang="en-US" sz="2400" dirty="0">
                <a:latin typeface="HelveticaNeueLT Com 35 Th"/>
                <a:cs typeface="HelveticaNeueLT Com 35 Th"/>
              </a:rPr>
              <a:t>i</a:t>
            </a:r>
            <a:r>
              <a:rPr lang="en-US" sz="2400" dirty="0" smtClean="0">
                <a:latin typeface="HelveticaNeueLT Com 35 Th"/>
                <a:cs typeface="HelveticaNeueLT Com 35 Th"/>
              </a:rPr>
              <a:t>fferent people’s guts frequently disagree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o</a:t>
            </a:r>
            <a:r>
              <a:rPr lang="en-US" sz="2400" dirty="0" smtClean="0">
                <a:latin typeface="HelveticaNeueLT Com 35 Th"/>
                <a:cs typeface="HelveticaNeueLT Com 35 Th"/>
              </a:rPr>
              <a:t>ften helpful, but known to be unreliable in a variety of cases</a:t>
            </a:r>
          </a:p>
        </p:txBody>
      </p:sp>
    </p:spTree>
    <p:extLst>
      <p:ext uri="{BB962C8B-B14F-4D97-AF65-F5344CB8AC3E}">
        <p14:creationId xmlns:p14="http://schemas.microsoft.com/office/powerpoint/2010/main" val="64378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25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Methods:  Logic &amp;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9753" cy="47060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NeueLT Com 35 Th"/>
                <a:cs typeface="HelveticaNeueLT Com 35 Th"/>
              </a:rPr>
              <a:t>Deduction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i</a:t>
            </a:r>
            <a:r>
              <a:rPr lang="en-US" sz="2400" dirty="0" smtClean="0">
                <a:latin typeface="HelveticaNeueLT Com 35 Th"/>
                <a:cs typeface="HelveticaNeueLT Com 35 Th"/>
              </a:rPr>
              <a:t>f an atheist is someone who doesn’t believe in god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and you’re an atheist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then you don’t believe in god</a:t>
            </a:r>
          </a:p>
          <a:p>
            <a:pPr marL="457200" lvl="1" indent="0">
              <a:buNone/>
            </a:pPr>
            <a:endParaRPr lang="en-US" sz="2400" dirty="0" smtClean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Basic Probability Theory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i</a:t>
            </a:r>
            <a:r>
              <a:rPr lang="en-US" sz="2400" dirty="0" smtClean="0">
                <a:latin typeface="HelveticaNeueLT Com 35 Th"/>
                <a:cs typeface="HelveticaNeueLT Com 35 Th"/>
              </a:rPr>
              <a:t>f there is a 50% chance you are a woman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and a 16% chance you are blue eyed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and gender and eye color are independent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then there is an 8% chance you are a blue eyed woman</a:t>
            </a: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  <a:p>
            <a:pPr marL="457200" lvl="1" indent="0">
              <a:buNone/>
            </a:pPr>
            <a:endParaRPr lang="en-US" sz="2600" dirty="0" smtClean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100222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257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Good Methods: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93" y="1600201"/>
            <a:ext cx="8567683" cy="4390484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HelveticaNeueLT Com 35 Th"/>
                <a:cs typeface="HelveticaNeueLT Com 35 Th"/>
              </a:rPr>
              <a:t>Induction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s</a:t>
            </a:r>
            <a:r>
              <a:rPr lang="en-US" sz="2400" dirty="0" smtClean="0">
                <a:latin typeface="HelveticaNeueLT Com 35 Th"/>
                <a:cs typeface="HelveticaNeueLT Com 35 Th"/>
              </a:rPr>
              <a:t>cientists measure the speed of light 1000 times 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i</a:t>
            </a:r>
            <a:r>
              <a:rPr lang="en-US" sz="2400" dirty="0" smtClean="0">
                <a:latin typeface="HelveticaNeueLT Com 35 Th"/>
                <a:cs typeface="HelveticaNeueLT Com 35 Th"/>
              </a:rPr>
              <a:t>t’s always found to be the same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i</a:t>
            </a:r>
            <a:r>
              <a:rPr lang="en-US" sz="2400" dirty="0" smtClean="0">
                <a:latin typeface="HelveticaNeueLT Com 35 Th"/>
                <a:cs typeface="HelveticaNeueLT Com 35 Th"/>
              </a:rPr>
              <a:t>t very likely will be the same the next time they measure it</a:t>
            </a:r>
          </a:p>
          <a:p>
            <a:pPr marL="457200" lvl="1" indent="0">
              <a:buNone/>
            </a:pPr>
            <a:endParaRPr lang="en-US" sz="24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Testing Predictions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your belief implies that X should be true about the world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conduct an experiment or do research to check if X is true</a:t>
            </a:r>
          </a:p>
          <a:p>
            <a:pPr marL="457200" lvl="1" indent="0">
              <a:buNone/>
            </a:pPr>
            <a:endParaRPr lang="en-US" sz="2400" dirty="0" smtClean="0">
              <a:latin typeface="HelveticaNeueLT Com 35 Th"/>
              <a:cs typeface="HelveticaNeueLT Com 35 Th"/>
            </a:endParaRPr>
          </a:p>
        </p:txBody>
      </p:sp>
      <p:pic>
        <p:nvPicPr>
          <p:cNvPr id="5" name="Picture 4" descr="experiment.gif"/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93" y="2815474"/>
            <a:ext cx="4548686" cy="404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4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257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Good Methods: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93" y="1511065"/>
            <a:ext cx="8821907" cy="4390484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>
                <a:latin typeface="HelveticaNeueLT Com 35 Th"/>
                <a:cs typeface="HelveticaNeueLT Com 35 Th"/>
              </a:rPr>
              <a:t>Bayes’ Rule</a:t>
            </a:r>
          </a:p>
          <a:p>
            <a:pPr lvl="1"/>
            <a:r>
              <a:rPr lang="en-US" dirty="0">
                <a:latin typeface="HelveticaNeueLT Com 35 Th"/>
                <a:cs typeface="HelveticaNeueLT Com 35 Th"/>
              </a:rPr>
              <a:t>h</a:t>
            </a:r>
            <a:r>
              <a:rPr lang="en-US" dirty="0" smtClean="0">
                <a:latin typeface="HelveticaNeueLT Com 35 Th"/>
                <a:cs typeface="HelveticaNeueLT Com 35 Th"/>
              </a:rPr>
              <a:t>ow strongly does your evidence support a hypothesis?</a:t>
            </a:r>
          </a:p>
          <a:p>
            <a:pPr lvl="1"/>
            <a:r>
              <a:rPr lang="en-US" dirty="0" smtClean="0">
                <a:latin typeface="HelveticaNeueLT Com 35 Th"/>
                <a:cs typeface="HelveticaNeueLT Com 35 Th"/>
              </a:rPr>
              <a:t>ask how much more likely that evidence would be to occur if the hypotheses were true than if it weren’t</a:t>
            </a:r>
          </a:p>
          <a:p>
            <a:pPr marL="457200" lvl="1" indent="0">
              <a:buNone/>
            </a:pPr>
            <a:endParaRPr lang="en-US" dirty="0" smtClean="0">
              <a:latin typeface="HelveticaNeueLT Com 35 Th"/>
              <a:cs typeface="HelveticaNeueLT Com 35 Th"/>
            </a:endParaRPr>
          </a:p>
          <a:p>
            <a:r>
              <a:rPr lang="en-US" sz="3300" dirty="0" smtClean="0">
                <a:latin typeface="HelveticaNeueLT Com 35 Th"/>
                <a:cs typeface="HelveticaNeueLT Com 35 Th"/>
              </a:rPr>
              <a:t>Using Your Gut (Wisely)</a:t>
            </a:r>
          </a:p>
          <a:p>
            <a:pPr lvl="1"/>
            <a:r>
              <a:rPr lang="en-US" dirty="0" smtClean="0">
                <a:latin typeface="HelveticaNeueLT Com 35 Th"/>
                <a:cs typeface="HelveticaNeueLT Com 35 Th"/>
              </a:rPr>
              <a:t>Trust it only where repeated experience has shown it to be reliable</a:t>
            </a:r>
          </a:p>
          <a:p>
            <a:pPr lvl="1"/>
            <a:endParaRPr lang="en-US" dirty="0" smtClean="0">
              <a:latin typeface="HelveticaNeueLT Com 35 Th"/>
              <a:cs typeface="HelveticaNeueLT Com 35 Th"/>
            </a:endParaRPr>
          </a:p>
          <a:p>
            <a:r>
              <a:rPr lang="en-US" sz="3300" dirty="0" smtClean="0">
                <a:latin typeface="HelveticaNeueLT Com 35 Th"/>
                <a:cs typeface="HelveticaNeueLT Com 35 Th"/>
              </a:rPr>
              <a:t>Disproving Yourself</a:t>
            </a:r>
          </a:p>
          <a:p>
            <a:pPr lvl="1"/>
            <a:r>
              <a:rPr lang="en-US" dirty="0" smtClean="0">
                <a:latin typeface="HelveticaNeueLT Com 35 Th"/>
                <a:cs typeface="HelveticaNeueLT Com 35 Th"/>
              </a:rPr>
              <a:t>come </a:t>
            </a:r>
            <a:r>
              <a:rPr lang="en-US" dirty="0" smtClean="0">
                <a:latin typeface="HelveticaNeueLT Com 35 Th"/>
                <a:cs typeface="HelveticaNeueLT Com 35 Th"/>
              </a:rPr>
              <a:t>up with </a:t>
            </a:r>
            <a:r>
              <a:rPr lang="en-US" dirty="0" smtClean="0">
                <a:latin typeface="HelveticaNeueLT Com 35 Th"/>
                <a:cs typeface="HelveticaNeueLT Com 35 Th"/>
              </a:rPr>
              <a:t>your strongest arguments </a:t>
            </a:r>
            <a:r>
              <a:rPr lang="en-US" i="1" dirty="0" smtClean="0">
                <a:latin typeface="HelveticaNeueLT Com 35 Th"/>
                <a:cs typeface="HelveticaNeueLT Com 35 Th"/>
              </a:rPr>
              <a:t>against </a:t>
            </a:r>
            <a:r>
              <a:rPr lang="en-US" dirty="0" smtClean="0">
                <a:latin typeface="HelveticaNeueLT Com 35 Th"/>
                <a:cs typeface="HelveticaNeueLT Com 35 Th"/>
              </a:rPr>
              <a:t>what you believe</a:t>
            </a:r>
          </a:p>
          <a:p>
            <a:pPr lvl="1"/>
            <a:r>
              <a:rPr lang="en-US" dirty="0" smtClean="0">
                <a:latin typeface="HelveticaNeueLT Com 35 Th"/>
                <a:cs typeface="HelveticaNeueLT Com 35 Th"/>
              </a:rPr>
              <a:t>ask the smartest people you know for their best arguments against your beliefs</a:t>
            </a:r>
            <a:endParaRPr lang="en-US" i="1" dirty="0" smtClean="0">
              <a:latin typeface="HelveticaNeueLT Com 35 Th"/>
              <a:cs typeface="HelveticaNeueLT Com 35 Th"/>
            </a:endParaRPr>
          </a:p>
          <a:p>
            <a:pPr marL="457200" lvl="1" indent="0">
              <a:buNone/>
            </a:pPr>
            <a:endParaRPr lang="en-US" sz="2400" dirty="0" smtClean="0">
              <a:latin typeface="HelveticaNeueLT Com 35 Th"/>
              <a:cs typeface="HelveticaNeueLT Com 35 Th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44" y="6003741"/>
            <a:ext cx="82217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HelveticaNeueLT Com 35 Th"/>
                <a:cs typeface="HelveticaNeueLT Com 35 Th"/>
              </a:rPr>
              <a:t>See</a:t>
            </a:r>
            <a:r>
              <a:rPr lang="en-US" sz="2500" dirty="0">
                <a:latin typeface="HelveticaNeueLT Com 35 Th"/>
                <a:cs typeface="HelveticaNeueLT Com 35 Th"/>
              </a:rPr>
              <a:t>: </a:t>
            </a:r>
            <a:r>
              <a:rPr lang="en-US" sz="2500" dirty="0" smtClean="0">
                <a:latin typeface="HelveticaNeueLT Com 35 Th"/>
                <a:cs typeface="HelveticaNeueLT Com 35 Th"/>
                <a:hlinkClick r:id="rId2"/>
              </a:rPr>
              <a:t>LessWrong.com</a:t>
            </a:r>
            <a:r>
              <a:rPr lang="en-US" sz="2500" dirty="0" smtClean="0">
                <a:latin typeface="HelveticaNeueLT Com 35 Th"/>
                <a:cs typeface="HelveticaNeueLT Com 35 Th"/>
              </a:rPr>
              <a:t> for a lot more about good methods</a:t>
            </a:r>
            <a:endParaRPr lang="en-US" sz="2500" dirty="0">
              <a:latin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111944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 of Good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3374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HelveticaNeueLT Com 35 Th"/>
                <a:cs typeface="HelveticaNeueLT Com 35 Th"/>
              </a:rPr>
              <a:t>These methods make your beliefs truer</a:t>
            </a: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Provide a justification for believing your beliefs instead of other people’s</a:t>
            </a:r>
          </a:p>
          <a:p>
            <a:endParaRPr lang="en-US" sz="3000" dirty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If your methods for determining your beliefs are better than someone else’s, your beliefs </a:t>
            </a:r>
            <a:r>
              <a:rPr lang="en-US" sz="3000" u="sng" dirty="0" smtClean="0">
                <a:latin typeface="HelveticaNeueLT Com 35 Th"/>
                <a:cs typeface="HelveticaNeueLT Com 35 Th"/>
              </a:rPr>
              <a:t>really will </a:t>
            </a:r>
            <a:r>
              <a:rPr lang="en-US" sz="3000" dirty="0" smtClean="0">
                <a:latin typeface="HelveticaNeueLT Com 35 Th"/>
                <a:cs typeface="HelveticaNeueLT Com 35 Th"/>
              </a:rPr>
              <a:t>be more accurate!</a:t>
            </a:r>
          </a:p>
          <a:p>
            <a:pPr marL="0" indent="0">
              <a:buNone/>
            </a:pPr>
            <a:endParaRPr lang="en-US" sz="3000" dirty="0" smtClean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429205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4" y="274638"/>
            <a:ext cx="89777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Goals Today Are To Get You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7772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HelveticaNeueLT Com 35 Th"/>
                <a:cs typeface="HelveticaNeueLT Com 35 Th"/>
              </a:rPr>
              <a:t>Reassess your strengths </a:t>
            </a:r>
            <a:r>
              <a:rPr lang="en-US" sz="3000" dirty="0">
                <a:latin typeface="HelveticaNeueLT Com 35 Th"/>
                <a:cs typeface="HelveticaNeueLT Com 35 Th"/>
              </a:rPr>
              <a:t>and weaknesses</a:t>
            </a:r>
            <a:endParaRPr lang="en-US" sz="3000" dirty="0" smtClean="0">
              <a:latin typeface="HelveticaNeueLT Com 35 Th"/>
              <a:cs typeface="HelveticaNeueLT Com 35 Th"/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latin typeface="HelveticaNeueLT Com 35 Th"/>
              <a:cs typeface="HelveticaNeueLT Com 35 Th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HelveticaNeueLT Com 35 Th"/>
                <a:cs typeface="HelveticaNeueLT Com 35 Th"/>
              </a:rPr>
              <a:t>Question whether you understand your decisions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latin typeface="HelveticaNeueLT Com 35 Th"/>
              <a:cs typeface="HelveticaNeueLT Com 35 Th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HelveticaNeueLT Com 35 Th"/>
                <a:cs typeface="HelveticaNeueLT Com 35 Th"/>
              </a:rPr>
              <a:t>Doubt your beliefs about your beliefs</a:t>
            </a:r>
          </a:p>
          <a:p>
            <a:endParaRPr lang="en-US" sz="3000" dirty="0">
              <a:latin typeface="HelveticaNeueLT Com 35 Th"/>
              <a:cs typeface="HelveticaNeueLT Com 35 Th"/>
            </a:endParaRPr>
          </a:p>
        </p:txBody>
      </p:sp>
      <p:pic>
        <p:nvPicPr>
          <p:cNvPr id="5" name="Picture 4" descr="beliefs.jpe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78" y="3644063"/>
            <a:ext cx="2871280" cy="287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3374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latin typeface="HelveticaNeueLT Com 35 Th"/>
                <a:cs typeface="HelveticaNeueLT Com 35 Th"/>
              </a:rPr>
              <a:t>Many of my beliefs weren’t from good methods</a:t>
            </a:r>
          </a:p>
          <a:p>
            <a:endParaRPr lang="en-US" sz="3000" dirty="0">
              <a:latin typeface="HelveticaNeueLT Com 35 Th"/>
              <a:cs typeface="HelveticaNeueLT Com 35 Th"/>
            </a:endParaRPr>
          </a:p>
          <a:p>
            <a:r>
              <a:rPr lang="en-US" sz="3000" dirty="0">
                <a:latin typeface="HelveticaNeueLT Com 35 Th"/>
                <a:cs typeface="HelveticaNeueLT Com 35 Th"/>
              </a:rPr>
              <a:t>M</a:t>
            </a:r>
            <a:r>
              <a:rPr lang="en-US" sz="3000" dirty="0" smtClean="0">
                <a:latin typeface="HelveticaNeueLT Com 35 Th"/>
                <a:cs typeface="HelveticaNeueLT Com 35 Th"/>
              </a:rPr>
              <a:t>any were</a:t>
            </a:r>
          </a:p>
          <a:p>
            <a:pPr lvl="1"/>
            <a:r>
              <a:rPr lang="en-US" sz="2600" dirty="0">
                <a:latin typeface="HelveticaNeueLT Com 35 Th"/>
                <a:cs typeface="HelveticaNeueLT Com 35 Th"/>
              </a:rPr>
              <a:t>g</a:t>
            </a:r>
            <a:r>
              <a:rPr lang="en-US" sz="2600" dirty="0" smtClean="0">
                <a:latin typeface="HelveticaNeueLT Com 35 Th"/>
                <a:cs typeface="HelveticaNeueLT Com 35 Th"/>
              </a:rPr>
              <a:t>eneralizations from a few examples</a:t>
            </a:r>
          </a:p>
          <a:p>
            <a:pPr lvl="1"/>
            <a:r>
              <a:rPr lang="en-US" sz="2600" dirty="0" smtClean="0">
                <a:latin typeface="HelveticaNeueLT Com 35 Th"/>
                <a:cs typeface="HelveticaNeueLT Com 35 Th"/>
              </a:rPr>
              <a:t>things I’d read or been taught but hadn’t checked</a:t>
            </a:r>
          </a:p>
          <a:p>
            <a:pPr lvl="1"/>
            <a:r>
              <a:rPr lang="en-US" sz="2600" dirty="0">
                <a:latin typeface="HelveticaNeueLT Com 35 Th"/>
                <a:cs typeface="HelveticaNeueLT Com 35 Th"/>
              </a:rPr>
              <a:t>b</a:t>
            </a:r>
            <a:r>
              <a:rPr lang="en-US" sz="2600" dirty="0" smtClean="0">
                <a:latin typeface="HelveticaNeueLT Com 35 Th"/>
                <a:cs typeface="HelveticaNeueLT Com 35 Th"/>
              </a:rPr>
              <a:t>eliefs based on intuition unchecked by reasoning</a:t>
            </a:r>
          </a:p>
          <a:p>
            <a:pPr marL="457200" lvl="1" indent="0">
              <a:buNone/>
            </a:pPr>
            <a:endParaRPr lang="en-US" sz="30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>
                <a:latin typeface="HelveticaNeueLT Com 35 Th"/>
                <a:cs typeface="HelveticaNeueLT Com 35 Th"/>
              </a:rPr>
              <a:t>R</a:t>
            </a:r>
            <a:r>
              <a:rPr lang="en-US" sz="3000" dirty="0" smtClean="0">
                <a:latin typeface="HelveticaNeueLT Com 35 Th"/>
                <a:cs typeface="HelveticaNeueLT Com 35 Th"/>
              </a:rPr>
              <a:t>ealized I should carefully reexamine my beliefs trying to use good methods</a:t>
            </a:r>
          </a:p>
          <a:p>
            <a:pPr marL="0" indent="0">
              <a:buNone/>
            </a:pPr>
            <a:endParaRPr lang="en-US" sz="3000" dirty="0" smtClean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343865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337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HelveticaNeueLT Com 35 Th"/>
                <a:cs typeface="HelveticaNeueLT Com 35 Th"/>
              </a:rPr>
              <a:t>How sure are you that your beliefs have been formed primarily using good methods?</a:t>
            </a:r>
          </a:p>
          <a:p>
            <a:endParaRPr lang="en-US" sz="3000" dirty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It’s healthy to revisit our beliefs from time to time</a:t>
            </a: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Exercise: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>
                <a:latin typeface="HelveticaNeueLT Com 35 Th"/>
                <a:cs typeface="HelveticaNeueLT Com 35 Th"/>
              </a:rPr>
              <a:t>Write down a few of your important beliefs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>
                <a:latin typeface="HelveticaNeueLT Com 35 Th"/>
                <a:cs typeface="HelveticaNeueLT Com 35 Th"/>
              </a:rPr>
              <a:t>Go through each and ask “How did I come to believe this?”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>
                <a:latin typeface="HelveticaNeueLT Com 35 Th"/>
                <a:cs typeface="HelveticaNeueLT Com 35 Th"/>
              </a:rPr>
              <a:t>See if you honestly did use good methods</a:t>
            </a:r>
          </a:p>
          <a:p>
            <a:pPr marL="457200" lvl="1" indent="0">
              <a:buNone/>
            </a:pPr>
            <a:endParaRPr lang="en-US" sz="26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3000" dirty="0" smtClean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343865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Story 3</a:t>
            </a:r>
            <a:br>
              <a:rPr lang="en-US" dirty="0" smtClean="0"/>
            </a:br>
            <a:r>
              <a:rPr lang="en-US" sz="3500" dirty="0" smtClean="0">
                <a:solidFill>
                  <a:schemeClr val="bg1">
                    <a:lumMod val="50000"/>
                  </a:schemeClr>
                </a:solidFill>
              </a:rPr>
              <a:t>Changing My Mind</a:t>
            </a:r>
            <a:endParaRPr lang="en-US" sz="3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747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NeueLT Com 35 Th"/>
                <a:cs typeface="HelveticaNeueLT Com 35 Th"/>
              </a:rPr>
              <a:t>Made a list of major beliefs I’d changed my mind about</a:t>
            </a:r>
          </a:p>
          <a:p>
            <a:endParaRPr lang="en-US" sz="2800" dirty="0" smtClean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Realized I’d flipped on many important opinions</a:t>
            </a: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Realized I would likely change on many more</a:t>
            </a:r>
            <a:endParaRPr lang="en-US" sz="2800" dirty="0">
              <a:latin typeface="HelveticaNeueLT Com 35 Th"/>
              <a:cs typeface="HelveticaNeueLT Com 35 Th"/>
            </a:endParaRPr>
          </a:p>
          <a:p>
            <a:endParaRPr lang="en-US" sz="2800" dirty="0" smtClean="0">
              <a:latin typeface="HelveticaNeueLT Com 35 Th"/>
              <a:cs typeface="HelveticaNeueLT Com 35 Th"/>
            </a:endParaRP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endParaRPr lang="en-US" sz="28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3000" dirty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290597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12000"/>
            <a:lum contrast="7000"/>
          </a:blip>
          <a:srcRect t="2883" b="17446"/>
          <a:stretch/>
        </p:blipFill>
        <p:spPr>
          <a:xfrm>
            <a:off x="2308" y="-742792"/>
            <a:ext cx="9144001" cy="764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NeueLT Com 35 Th"/>
                <a:cs typeface="HelveticaNeueLT Com 35 Th"/>
              </a:rPr>
              <a:t>If a number of my important beliefs will likely change, how can I trust the ones I have now?</a:t>
            </a: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Each belief feels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so true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yet some will be false</a:t>
            </a:r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457200" lvl="1" indent="0">
              <a:buNone/>
            </a:pPr>
            <a:endParaRPr lang="en-US" dirty="0" smtClean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Since we don’t know which will be which, that means we should downgrade our belief in each of our beliefs!</a:t>
            </a:r>
          </a:p>
          <a:p>
            <a:pPr marL="0" indent="0">
              <a:buNone/>
            </a:pPr>
            <a:endParaRPr lang="en-US" sz="3000" dirty="0" smtClean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245937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People’s Beliefs Do Change Dramatically</a:t>
            </a:r>
            <a:endParaRPr lang="en-US" sz="3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943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Conservatives who could never imagine being liberal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sometimes become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liberals</a:t>
            </a:r>
          </a:p>
          <a:p>
            <a:endParaRPr lang="en-US" sz="2800" dirty="0" smtClean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Liberals who could never imagine being conservative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sometimes become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conservatives</a:t>
            </a: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People who were devout Christians now go to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Skepticon</a:t>
            </a:r>
            <a:r>
              <a:rPr lang="en-US" sz="2800" dirty="0" smtClean="0">
                <a:latin typeface="HelveticaNeueLT Com 35 Th"/>
                <a:cs typeface="HelveticaNeueLT Com 35 Th"/>
              </a:rPr>
              <a:t>!</a:t>
            </a:r>
            <a:endParaRPr lang="en-US" sz="2800" dirty="0">
              <a:latin typeface="HelveticaNeueLT Com 35 Th"/>
              <a:cs typeface="HelveticaNeueLT Com 35 Th"/>
            </a:endParaRPr>
          </a:p>
          <a:p>
            <a:endParaRPr lang="en-US" sz="2800" dirty="0" smtClean="0">
              <a:latin typeface="HelveticaNeueLT Com 35 Th"/>
              <a:cs typeface="HelveticaNeueLT Com 35 Th"/>
            </a:endParaRP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endParaRPr lang="en-US" sz="28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3000" dirty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290597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1941762" y="4842164"/>
            <a:ext cx="4498635" cy="2023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Three Stories Converge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48"/>
            <a:ext cx="842337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HelveticaNeueLT Com 35 Th"/>
                <a:cs typeface="HelveticaNeueLT Com 35 Th"/>
              </a:rPr>
              <a:t>My thoughts are often irrational when I’m emotional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HelveticaNeueLT Com 35 Th"/>
              <a:cs typeface="HelveticaNeueLT Com 35 Th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HelveticaNeueLT Com 35 Th"/>
                <a:cs typeface="HelveticaNeueLT Com 35 Th"/>
              </a:rPr>
              <a:t>I need to rely on solid truth finding methods if I am going to trust my beliefs rather than other people’s</a:t>
            </a:r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HelveticaNeueLT Com 35 Th"/>
              <a:cs typeface="HelveticaNeueLT Com 35 Th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HelveticaNeueLT Com 35 Th"/>
                <a:cs typeface="HelveticaNeueLT Com 35 Th"/>
              </a:rPr>
              <a:t>I will likely change my mind many more times and so should believe less in each belief</a:t>
            </a:r>
          </a:p>
          <a:p>
            <a:pPr marL="0" indent="0">
              <a:buNone/>
            </a:pPr>
            <a:endParaRPr lang="en-US" sz="3000" dirty="0" smtClean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246058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Self-Skepticism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615"/>
            <a:ext cx="8229600" cy="39647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Doubted my beliefs are as accurate as they feel</a:t>
            </a:r>
          </a:p>
          <a:p>
            <a:endParaRPr lang="en-US" sz="3000" dirty="0">
              <a:latin typeface="HelveticaNeueLT Com 35 Th"/>
              <a:cs typeface="HelveticaNeueLT Com 35 Th"/>
            </a:endParaRPr>
          </a:p>
          <a:p>
            <a:r>
              <a:rPr lang="en-US" sz="3000" dirty="0">
                <a:latin typeface="HelveticaNeueLT Com 35 Th"/>
                <a:cs typeface="HelveticaNeueLT Com 35 Th"/>
              </a:rPr>
              <a:t>Doubted I understood my decision </a:t>
            </a:r>
            <a:r>
              <a:rPr lang="en-US" sz="3000" dirty="0" smtClean="0">
                <a:latin typeface="HelveticaNeueLT Com 35 Th"/>
                <a:cs typeface="HelveticaNeueLT Com 35 Th"/>
              </a:rPr>
              <a:t>making</a:t>
            </a:r>
          </a:p>
          <a:p>
            <a:endParaRPr lang="en-US" sz="3000" dirty="0">
              <a:latin typeface="HelveticaNeueLT Com 35 Th"/>
              <a:cs typeface="HelveticaNeueLT Com 35 Th"/>
            </a:endParaRPr>
          </a:p>
          <a:p>
            <a:r>
              <a:rPr lang="en-US" sz="3000" dirty="0">
                <a:latin typeface="HelveticaNeueLT Com 35 Th"/>
                <a:cs typeface="HelveticaNeueLT Com 35 Th"/>
              </a:rPr>
              <a:t>Doubted I understood </a:t>
            </a:r>
            <a:r>
              <a:rPr lang="en-US" sz="3000" dirty="0" smtClean="0">
                <a:latin typeface="HelveticaNeueLT Com 35 Th"/>
                <a:cs typeface="HelveticaNeueLT Com 35 Th"/>
              </a:rPr>
              <a:t>my strengths and weaknesses</a:t>
            </a:r>
            <a:endParaRPr lang="en-US" sz="3000" dirty="0">
              <a:latin typeface="HelveticaNeueLT Com 35 Th"/>
              <a:cs typeface="HelveticaNeueLT Com 35 Th"/>
            </a:endParaRP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  <a:p>
            <a:endParaRPr lang="en-US" sz="3100" dirty="0" smtClean="0">
              <a:latin typeface="HelveticaNeueLT Com 35 Th"/>
              <a:cs typeface="HelveticaNeueLT Com 35 Th"/>
            </a:endParaRPr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74924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6-front.jpg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44" y="4257812"/>
            <a:ext cx="3292719" cy="2765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The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43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Does science support self-skepticism?</a:t>
            </a:r>
          </a:p>
          <a:p>
            <a:endParaRPr lang="en-US" sz="2800" dirty="0" smtClean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Let’s see what studies reveal about us humans</a:t>
            </a:r>
          </a:p>
          <a:p>
            <a:endParaRPr lang="en-US" sz="2800" dirty="0" smtClean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I’ll focus on our decision making and strengths and weaknesses</a:t>
            </a:r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89598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Studies: 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Our Strengths And Weaknesses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491"/>
            <a:ext cx="8229600" cy="408504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NeueLT Com 35 Th"/>
                <a:cs typeface="HelveticaNeueLT Com 35 Th"/>
              </a:rPr>
              <a:t>How accurate are people’s perceptions about their strengths and weaknesses?</a:t>
            </a: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If generally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not very accurate, we may have to make a special effort to understand them</a:t>
            </a:r>
          </a:p>
        </p:txBody>
      </p:sp>
    </p:spTree>
    <p:extLst>
      <p:ext uri="{BB962C8B-B14F-4D97-AF65-F5344CB8AC3E}">
        <p14:creationId xmlns:p14="http://schemas.microsoft.com/office/powerpoint/2010/main" val="392617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Protocol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706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NeueLT Com 35 Th"/>
                <a:cs typeface="HelveticaNeueLT Com 35 Th"/>
              </a:rPr>
              <a:t>Ask people to evaluate themselves</a:t>
            </a:r>
          </a:p>
          <a:p>
            <a:endParaRPr lang="en-US" sz="2800" dirty="0" smtClean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Check to see if these evaluations are accurate or reasonable</a:t>
            </a: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If many are not, indicates poor self-knowledge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78803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ussell.jpg"/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1328" r="3661" b="-1307"/>
          <a:stretch/>
        </p:blipFill>
        <p:spPr>
          <a:xfrm>
            <a:off x="23091" y="-276586"/>
            <a:ext cx="4398264" cy="7226950"/>
          </a:xfrm>
          <a:prstGeom prst="rect">
            <a:avLst/>
          </a:prstGeom>
        </p:spPr>
      </p:pic>
      <p:pic>
        <p:nvPicPr>
          <p:cNvPr id="10" name="Picture 9" descr="voltaire1.jpg"/>
          <p:cNvPicPr>
            <a:picLocks noChangeAspect="1"/>
          </p:cNvPicPr>
          <p:nvPr/>
        </p:nvPicPr>
        <p:blipFill rotWithShape="1"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8" r="7325"/>
          <a:stretch/>
        </p:blipFill>
        <p:spPr>
          <a:xfrm>
            <a:off x="4416552" y="0"/>
            <a:ext cx="4800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0" y="264666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Self-Doubt Through the 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857" y="3738850"/>
            <a:ext cx="7663336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HelveticaNeueLT Com 35 Th"/>
                <a:cs typeface="HelveticaNeueLT Com 35 Th"/>
              </a:rPr>
              <a:t>“I think we ought always to entertain our opinions </a:t>
            </a:r>
          </a:p>
          <a:p>
            <a:pPr algn="ctr"/>
            <a:r>
              <a:rPr lang="en-US" sz="2200" dirty="0" smtClean="0">
                <a:latin typeface="HelveticaNeueLT Com 35 Th"/>
                <a:cs typeface="HelveticaNeueLT Com 35 Th"/>
              </a:rPr>
              <a:t>with some measure of doubt.”</a:t>
            </a:r>
          </a:p>
          <a:p>
            <a:pPr algn="ctr">
              <a:lnSpc>
                <a:spcPct val="70000"/>
              </a:lnSpc>
            </a:pPr>
            <a:endParaRPr lang="en-US" sz="2200" dirty="0" smtClean="0">
              <a:solidFill>
                <a:srgbClr val="800000"/>
              </a:solidFill>
              <a:latin typeface="HelveticaNeueLT Com 35 Th"/>
              <a:cs typeface="HelveticaNeueLT Com 35 Th"/>
            </a:endParaRPr>
          </a:p>
          <a:p>
            <a:pPr algn="ctr">
              <a:lnSpc>
                <a:spcPct val="70000"/>
              </a:lnSpc>
            </a:pPr>
            <a:r>
              <a:rPr lang="en-US" sz="2200" dirty="0" smtClean="0">
                <a:latin typeface="HelveticaNeueLT Com 35 Th"/>
                <a:cs typeface="HelveticaNeueLT Com 35 Th"/>
              </a:rPr>
              <a:t>-Bertrand Russell</a:t>
            </a:r>
            <a:endParaRPr lang="en-US" sz="2200" dirty="0">
              <a:latin typeface="HelveticaNeueLT Com 35 Th"/>
              <a:cs typeface="HelveticaNeueLT Com 35 Th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857" y="1918394"/>
            <a:ext cx="7663336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HelveticaNeueLT Com 35 Th"/>
                <a:cs typeface="HelveticaNeueLT Com 35 Th"/>
              </a:rPr>
              <a:t>“Doubt is not a pleasant condition but certainty </a:t>
            </a:r>
            <a:endParaRPr lang="en-US" sz="2200" dirty="0" smtClean="0">
              <a:latin typeface="HelveticaNeueLT Com 35 Th"/>
              <a:cs typeface="HelveticaNeueLT Com 35 Th"/>
            </a:endParaRPr>
          </a:p>
          <a:p>
            <a:pPr algn="ctr"/>
            <a:r>
              <a:rPr lang="en-US" sz="2200" dirty="0" smtClean="0">
                <a:latin typeface="HelveticaNeueLT Com 35 Th"/>
                <a:cs typeface="HelveticaNeueLT Com 35 Th"/>
              </a:rPr>
              <a:t>is </a:t>
            </a:r>
            <a:r>
              <a:rPr lang="en-US" sz="2200" dirty="0">
                <a:latin typeface="HelveticaNeueLT Com 35 Th"/>
                <a:cs typeface="HelveticaNeueLT Com 35 Th"/>
              </a:rPr>
              <a:t>an absurd one.”</a:t>
            </a:r>
            <a:endParaRPr lang="en-US" sz="2200" dirty="0" smtClean="0">
              <a:latin typeface="HelveticaNeueLT Com 35 Th"/>
              <a:cs typeface="HelveticaNeueLT Com 35 Th"/>
            </a:endParaRPr>
          </a:p>
          <a:p>
            <a:pPr>
              <a:lnSpc>
                <a:spcPct val="70000"/>
              </a:lnSpc>
            </a:pPr>
            <a:endParaRPr lang="en-US" sz="2200" dirty="0">
              <a:latin typeface="HelveticaNeueLT Com 35 Th"/>
              <a:cs typeface="HelveticaNeueLT Com 35 Th"/>
            </a:endParaRPr>
          </a:p>
          <a:p>
            <a:pPr algn="ctr">
              <a:lnSpc>
                <a:spcPct val="70000"/>
              </a:lnSpc>
            </a:pPr>
            <a:r>
              <a:rPr lang="en-US" sz="2200" dirty="0" smtClean="0">
                <a:latin typeface="HelveticaNeueLT Com 35 Th"/>
                <a:cs typeface="HelveticaNeueLT Com 35 Th"/>
              </a:rPr>
              <a:t>-Voltaire</a:t>
            </a:r>
            <a:endParaRPr lang="en-US" sz="2200" dirty="0">
              <a:latin typeface="HelveticaNeueLT Com 35 Th"/>
              <a:cs typeface="HelveticaNeueLT Com 35 T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857" y="5522516"/>
            <a:ext cx="7663336" cy="92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HelveticaNeueLT Com 35 Th"/>
                <a:cs typeface="HelveticaNeueLT Com 35 Th"/>
              </a:rPr>
              <a:t>“To know, is to know that you know nothing</a:t>
            </a:r>
            <a:r>
              <a:rPr lang="en-US" sz="2200" dirty="0" smtClean="0">
                <a:latin typeface="HelveticaNeueLT Com 35 Th"/>
                <a:cs typeface="HelveticaNeueLT Com 35 Th"/>
              </a:rPr>
              <a:t>.”</a:t>
            </a:r>
          </a:p>
          <a:p>
            <a:pPr>
              <a:lnSpc>
                <a:spcPct val="70000"/>
              </a:lnSpc>
            </a:pPr>
            <a:endParaRPr lang="en-US" sz="2200" dirty="0">
              <a:latin typeface="HelveticaNeueLT Com 35 Th"/>
              <a:cs typeface="HelveticaNeueLT Com 35 Th"/>
            </a:endParaRPr>
          </a:p>
          <a:p>
            <a:pPr algn="ctr">
              <a:lnSpc>
                <a:spcPct val="70000"/>
              </a:lnSpc>
            </a:pPr>
            <a:r>
              <a:rPr lang="en-US" sz="2200" dirty="0" smtClean="0">
                <a:latin typeface="HelveticaNeueLT Com 35 Th"/>
                <a:cs typeface="HelveticaNeueLT Com 35 Th"/>
              </a:rPr>
              <a:t>-Socrates</a:t>
            </a:r>
            <a:endParaRPr lang="en-US" sz="2200" dirty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270164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HelveticaNeueLT Com 35 Th"/>
                <a:cs typeface="HelveticaNeueLT Com 35 Th"/>
              </a:rPr>
              <a:t>93%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of American Students claimed </a:t>
            </a:r>
            <a:r>
              <a:rPr lang="en-US" sz="2600" dirty="0">
                <a:latin typeface="HelveticaNeueLT Com 35 Th"/>
                <a:cs typeface="HelveticaNeueLT Com 35 Th"/>
              </a:rPr>
              <a:t>to be in the top 50% of driving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skill</a:t>
            </a:r>
          </a:p>
          <a:p>
            <a:endParaRPr lang="en-US" sz="2600" dirty="0" smtClean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87</a:t>
            </a:r>
            <a:r>
              <a:rPr lang="en-US" sz="2600" dirty="0">
                <a:latin typeface="HelveticaNeueLT Com 35 Th"/>
                <a:cs typeface="HelveticaNeueLT Com 35 Th"/>
              </a:rPr>
              <a:t>% of Stanford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M.B.A. </a:t>
            </a:r>
            <a:r>
              <a:rPr lang="en-US" sz="2600" dirty="0">
                <a:latin typeface="HelveticaNeueLT Com 35 Th"/>
                <a:cs typeface="HelveticaNeueLT Com 35 Th"/>
              </a:rPr>
              <a:t>students rated their academic performance as being in the top 50</a:t>
            </a:r>
            <a:r>
              <a:rPr lang="en-US" sz="2600" dirty="0" smtClean="0">
                <a:latin typeface="HelveticaNeueLT Com 35 Th"/>
                <a:cs typeface="HelveticaNeueLT Com 35 Th"/>
              </a:rPr>
              <a:t>%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>
                <a:latin typeface="HelveticaNeueLT Com 35 Th"/>
                <a:cs typeface="HelveticaNeueLT Com 35 Th"/>
              </a:rPr>
              <a:t>68% of teachers rated themselves as being in the top 25%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of teaching </a:t>
            </a:r>
            <a:r>
              <a:rPr lang="en-US" sz="2600" dirty="0">
                <a:latin typeface="HelveticaNeueLT Com 35 Th"/>
                <a:cs typeface="HelveticaNeueLT Com 35 Th"/>
              </a:rPr>
              <a:t>ability</a:t>
            </a:r>
          </a:p>
          <a:p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>
              <a:latin typeface="HelveticaNeueLT Com 35 Th"/>
              <a:cs typeface="HelveticaNeueLT Com 35 T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4368" y="6132810"/>
            <a:ext cx="580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LT Com 35 Th"/>
                <a:cs typeface="HelveticaNeueLT Com 35 Th"/>
              </a:rPr>
              <a:t>See: </a:t>
            </a:r>
            <a:r>
              <a:rPr lang="en-US" dirty="0" smtClean="0">
                <a:latin typeface="HelveticaNeueLT Com 35 Th"/>
                <a:cs typeface="HelveticaNeueLT Com 35 Th"/>
                <a:hlinkClick r:id="rId2"/>
              </a:rPr>
              <a:t>How Great We Are</a:t>
            </a:r>
            <a:r>
              <a:rPr lang="en-US" dirty="0" smtClean="0">
                <a:latin typeface="HelveticaNeueLT Com 35 Th"/>
                <a:cs typeface="HelveticaNeueLT Com 35 Th"/>
              </a:rPr>
              <a:t> by Spencer Greenberg</a:t>
            </a:r>
            <a:endParaRPr lang="en-US" dirty="0">
              <a:latin typeface="HelveticaNeueLT Com 35 Th"/>
              <a:cs typeface="HelveticaNeueLT Com 35 Th"/>
            </a:endParaRPr>
          </a:p>
          <a:p>
            <a:endParaRPr lang="en-US" dirty="0">
              <a:latin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371519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0" y="1600200"/>
            <a:ext cx="8404450" cy="4525963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HelveticaNeueLT Com 35 Th"/>
                <a:cs typeface="HelveticaNeueLT Com 35 Th"/>
              </a:rPr>
              <a:t>94%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of University Professors thought they </a:t>
            </a:r>
            <a:r>
              <a:rPr lang="en-US" sz="2600" dirty="0">
                <a:latin typeface="HelveticaNeueLT Com 35 Th"/>
                <a:cs typeface="HelveticaNeueLT Com 35 Th"/>
              </a:rPr>
              <a:t>were better at their jobs than their average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colleagues</a:t>
            </a:r>
          </a:p>
          <a:p>
            <a:pPr marL="0" indent="0">
              <a:buNone/>
            </a:pPr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nearly 50% of sociologists believed </a:t>
            </a:r>
            <a:r>
              <a:rPr lang="en-US" sz="2600" dirty="0">
                <a:latin typeface="HelveticaNeueLT Com 35 Th"/>
                <a:cs typeface="HelveticaNeueLT Com 35 Th"/>
              </a:rPr>
              <a:t>they would become among the top ten leaders in their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field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>
                <a:latin typeface="HelveticaNeueLT Com 35 Th"/>
                <a:cs typeface="HelveticaNeueLT Com 35 Th"/>
              </a:rPr>
              <a:t>Self-rated intelligence has fairly weak correlation (&lt;0.30) with I.Q.</a:t>
            </a:r>
          </a:p>
          <a:p>
            <a:endParaRPr lang="en-US" sz="2600" dirty="0" smtClean="0">
              <a:latin typeface="HelveticaNeueLT Com 35 Th"/>
              <a:cs typeface="HelveticaNeueLT Com 35 Th"/>
            </a:endParaRPr>
          </a:p>
          <a:p>
            <a:endParaRPr lang="en-US" sz="2600" dirty="0">
              <a:latin typeface="HelveticaNeueLT Com 35 Th"/>
              <a:cs typeface="HelveticaNeueLT Com 35 Th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368" y="6132810"/>
            <a:ext cx="580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LT Com 35 Th"/>
                <a:cs typeface="HelveticaNeueLT Com 35 Th"/>
              </a:rPr>
              <a:t>See: </a:t>
            </a:r>
            <a:r>
              <a:rPr lang="en-US" dirty="0" smtClean="0">
                <a:latin typeface="HelveticaNeueLT Com 35 Th"/>
                <a:cs typeface="HelveticaNeueLT Com 35 Th"/>
                <a:hlinkClick r:id="rId2"/>
              </a:rPr>
              <a:t>How Great We Are</a:t>
            </a:r>
            <a:r>
              <a:rPr lang="en-US" dirty="0" smtClean="0">
                <a:latin typeface="HelveticaNeueLT Com 35 Th"/>
                <a:cs typeface="HelveticaNeueLT Com 35 Th"/>
              </a:rPr>
              <a:t> by Spencer Greenberg</a:t>
            </a:r>
            <a:endParaRPr lang="en-US" dirty="0">
              <a:latin typeface="HelveticaNeueLT Com 35 Th"/>
              <a:cs typeface="HelveticaNeueLT Com 35 Th"/>
            </a:endParaRPr>
          </a:p>
          <a:p>
            <a:endParaRPr lang="en-US" dirty="0">
              <a:latin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15416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Knowing Our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746"/>
            <a:ext cx="8229600" cy="434341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HelveticaNeueLT Com 35 Th"/>
                <a:cs typeface="HelveticaNeueLT Com 35 Th"/>
              </a:rPr>
              <a:t>People overestimate their abilities in many ways</a:t>
            </a: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Underestimation of ourselves happens as well, especially when feeling depressed</a:t>
            </a:r>
          </a:p>
          <a:p>
            <a:endParaRPr lang="en-US" sz="2800" dirty="0" smtClean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Overestimation can </a:t>
            </a:r>
            <a:r>
              <a:rPr lang="en-US" sz="2800" dirty="0">
                <a:latin typeface="HelveticaNeueLT Com 35 Th"/>
                <a:cs typeface="HelveticaNeueLT Com 35 Th"/>
              </a:rPr>
              <a:t>make us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attempt tasks we can’t handle 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not try to </a:t>
            </a:r>
            <a:r>
              <a:rPr lang="en-US" sz="2400" dirty="0" smtClean="0">
                <a:latin typeface="HelveticaNeueLT Com 35 Th"/>
                <a:cs typeface="HelveticaNeueLT Com 35 Th"/>
              </a:rPr>
              <a:t>improve</a:t>
            </a:r>
            <a:endParaRPr lang="en-US" sz="2800" dirty="0">
              <a:latin typeface="HelveticaNeueLT Com 35 Th"/>
              <a:cs typeface="HelveticaNeueLT Com 35 Th"/>
            </a:endParaRP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Underestimation can make us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not try in the first place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g</a:t>
            </a:r>
            <a:r>
              <a:rPr lang="en-US" sz="2400" dirty="0" smtClean="0">
                <a:latin typeface="HelveticaNeueLT Com 35 Th"/>
                <a:cs typeface="HelveticaNeueLT Com 35 Th"/>
              </a:rPr>
              <a:t>ive up easily</a:t>
            </a:r>
          </a:p>
          <a:p>
            <a:pPr lvl="1"/>
            <a:endParaRPr lang="en-US" sz="2400" dirty="0" smtClean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422570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Knowing Our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46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>
              <a:latin typeface="HelveticaNeueLT Com 35 Th"/>
              <a:cs typeface="HelveticaNeueLT Com 35 Th"/>
            </a:endParaRPr>
          </a:p>
          <a:p>
            <a:r>
              <a:rPr lang="en-US" sz="2600" dirty="0">
                <a:latin typeface="HelveticaNeueLT Com 35 Th"/>
                <a:cs typeface="HelveticaNeueLT Com 35 Th"/>
              </a:rPr>
              <a:t>College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students were able to predict </a:t>
            </a:r>
            <a:r>
              <a:rPr lang="en-US" sz="2600" dirty="0">
                <a:latin typeface="HelveticaNeueLT Com 35 Th"/>
                <a:cs typeface="HelveticaNeueLT Com 35 Th"/>
              </a:rPr>
              <a:t>the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length of roommates</a:t>
            </a:r>
            <a:r>
              <a:rPr lang="en-US" sz="2600" dirty="0">
                <a:latin typeface="HelveticaNeueLT Com 35 Th"/>
                <a:cs typeface="HelveticaNeueLT Com 35 Th"/>
              </a:rPr>
              <a:t>’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relationships </a:t>
            </a:r>
            <a:r>
              <a:rPr lang="en-US" sz="2600" dirty="0">
                <a:latin typeface="HelveticaNeueLT Com 35 Th"/>
                <a:cs typeface="HelveticaNeueLT Com 35 Th"/>
              </a:rPr>
              <a:t>better than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their own</a:t>
            </a:r>
          </a:p>
          <a:p>
            <a:pPr marL="0" indent="0">
              <a:buNone/>
            </a:pPr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Young male’s confidence in their knowledge </a:t>
            </a:r>
            <a:r>
              <a:rPr lang="en-US" sz="2600" dirty="0">
                <a:latin typeface="HelveticaNeueLT Com 35 Th"/>
                <a:cs typeface="HelveticaNeueLT Com 35 Th"/>
              </a:rPr>
              <a:t>about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condom use barely correlated with actual knowledge</a:t>
            </a:r>
          </a:p>
          <a:p>
            <a:endParaRPr lang="en-US" sz="2600" dirty="0" smtClean="0">
              <a:latin typeface="HelveticaNeueLT Com 35 Th"/>
              <a:cs typeface="HelveticaNeueLT Com 35 Th"/>
            </a:endParaRPr>
          </a:p>
          <a:p>
            <a:r>
              <a:rPr lang="en-US" sz="2600" dirty="0">
                <a:latin typeface="HelveticaNeueLT Com 35 Th"/>
                <a:cs typeface="HelveticaNeueLT Com 35 Th"/>
              </a:rPr>
              <a:t>Physicians’ self</a:t>
            </a:r>
            <a:r>
              <a:rPr lang="en-US" sz="2600" dirty="0" smtClean="0">
                <a:latin typeface="HelveticaNeueLT Com 35 Th"/>
                <a:cs typeface="HelveticaNeueLT Com 35 Th"/>
              </a:rPr>
              <a:t>-rated </a:t>
            </a:r>
            <a:r>
              <a:rPr lang="en-US" sz="2600" dirty="0">
                <a:latin typeface="HelveticaNeueLT Com 35 Th"/>
                <a:cs typeface="HelveticaNeueLT Com 35 Th"/>
              </a:rPr>
              <a:t>knowledge about thyroid disorders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uncorrelated with thyroid knowledge quiz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4368" y="6132810"/>
            <a:ext cx="629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LT Com 35 Th"/>
                <a:cs typeface="HelveticaNeueLT Com 35 Th"/>
              </a:rPr>
              <a:t>Source: </a:t>
            </a:r>
            <a:r>
              <a:rPr lang="en-US" dirty="0" smtClean="0">
                <a:latin typeface="HelveticaNeueLT Com 35 Th"/>
                <a:cs typeface="HelveticaNeueLT Com 35 Th"/>
                <a:hlinkClick r:id="rId2"/>
              </a:rPr>
              <a:t>Flawed Self-Assessment</a:t>
            </a:r>
            <a:r>
              <a:rPr lang="en-US" dirty="0" smtClean="0">
                <a:latin typeface="HelveticaNeueLT Com 35 Th"/>
                <a:cs typeface="HelveticaNeueLT Com 35 Th"/>
              </a:rPr>
              <a:t> by Dunning, Heath, </a:t>
            </a:r>
            <a:r>
              <a:rPr lang="en-US" dirty="0" smtClean="0">
                <a:latin typeface="HelveticaNeueLT Com 35 Th"/>
                <a:cs typeface="HelveticaNeueLT Com 35 Th"/>
              </a:rPr>
              <a:t>Suls</a:t>
            </a:r>
            <a:endParaRPr lang="en-US" dirty="0">
              <a:latin typeface="HelveticaNeueLT Com 35 Th"/>
              <a:cs typeface="HelveticaNeueLT Com 35 Th"/>
            </a:endParaRPr>
          </a:p>
          <a:p>
            <a:endParaRPr lang="en-US" dirty="0">
              <a:latin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368904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there is hope…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169"/>
            <a:ext cx="8229600" cy="35798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We can use objective measures to assess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ourselves (e.g. tests of skill)</a:t>
            </a:r>
            <a:endParaRPr lang="en-US" sz="2800" dirty="0" smtClean="0">
              <a:latin typeface="HelveticaNeueLT Com 35 Th"/>
              <a:cs typeface="HelveticaNeueLT Com 35 Th"/>
            </a:endParaRP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We can introspect, searching for our flaws</a:t>
            </a: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We can seek out criticism from others to gain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26656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Ourselves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169"/>
            <a:ext cx="8229600" cy="35798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Exercise</a:t>
            </a:r>
            <a:r>
              <a:rPr lang="en-US" sz="2800" dirty="0">
                <a:latin typeface="HelveticaNeueLT Com 35 Th"/>
                <a:cs typeface="HelveticaNeueLT Com 35 Th"/>
              </a:rPr>
              <a:t>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to improve:</a:t>
            </a:r>
            <a:endParaRPr lang="en-US" sz="2800" dirty="0">
              <a:latin typeface="HelveticaNeueLT Com 35 Th"/>
              <a:cs typeface="HelveticaNeueLT Com 35 Th"/>
            </a:endParaRP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sit down, and make a list of ten of your biggest flaws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ask a close friend to add five more to the list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p</a:t>
            </a:r>
            <a:r>
              <a:rPr lang="en-US" sz="2400" dirty="0" smtClean="0">
                <a:latin typeface="HelveticaNeueLT Com 35 Th"/>
                <a:cs typeface="HelveticaNeueLT Com 35 Th"/>
              </a:rPr>
              <a:t>ick the 3 most important to work on during the next few </a:t>
            </a:r>
            <a:r>
              <a:rPr lang="en-US" sz="2400" dirty="0">
                <a:latin typeface="HelveticaNeueLT Com 35 Th"/>
                <a:cs typeface="HelveticaNeueLT Com 35 Th"/>
              </a:rPr>
              <a:t>months</a:t>
            </a:r>
          </a:p>
          <a:p>
            <a:pPr lvl="1"/>
            <a:r>
              <a:rPr lang="en-US" sz="2400" dirty="0">
                <a:latin typeface="HelveticaNeueLT Com 35 Th"/>
                <a:cs typeface="HelveticaNeueLT Com 35 Th"/>
              </a:rPr>
              <a:t>ask your friend to hold you accountable</a:t>
            </a:r>
          </a:p>
        </p:txBody>
      </p:sp>
    </p:spTree>
    <p:extLst>
      <p:ext uri="{BB962C8B-B14F-4D97-AF65-F5344CB8AC3E}">
        <p14:creationId xmlns:p14="http://schemas.microsoft.com/office/powerpoint/2010/main" val="162217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Studies: 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Do We Make Decisions?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81370"/>
            <a:ext cx="8416471" cy="369564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NeueLT Com 35 Th"/>
                <a:cs typeface="HelveticaNeueLT Com 35 Th"/>
              </a:rPr>
              <a:t>We view our decisions as made for good reasons</a:t>
            </a: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When asked “why did you do that?” we think we can explain</a:t>
            </a: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Do studies confirm this intuition?</a:t>
            </a:r>
          </a:p>
        </p:txBody>
      </p:sp>
    </p:spTree>
    <p:extLst>
      <p:ext uri="{BB962C8B-B14F-4D97-AF65-F5344CB8AC3E}">
        <p14:creationId xmlns:p14="http://schemas.microsoft.com/office/powerpoint/2010/main" val="296986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389" y="188467"/>
            <a:ext cx="2608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NeueLT Com 35 Th"/>
              </a:rPr>
              <a:t>Population</a:t>
            </a:r>
            <a:endParaRPr lang="en-US" sz="4000" dirty="0">
              <a:latin typeface="HelveticaNeueLT Com 35 T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9192" y="2208945"/>
            <a:ext cx="24306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HelveticaNeueLT Com 35 Th"/>
              </a:rPr>
              <a:t>½ Population</a:t>
            </a:r>
            <a:endParaRPr lang="en-US" sz="3000" dirty="0">
              <a:latin typeface="HelveticaNeueLT Com 35 Th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03916" y="1000068"/>
            <a:ext cx="1230170" cy="1124031"/>
          </a:xfrm>
          <a:prstGeom prst="line">
            <a:avLst/>
          </a:prstGeom>
          <a:ln w="101600">
            <a:solidFill>
              <a:srgbClr val="660066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540116" y="1000068"/>
            <a:ext cx="964424" cy="1124031"/>
          </a:xfrm>
          <a:prstGeom prst="line">
            <a:avLst/>
          </a:prstGeom>
          <a:ln w="101600">
            <a:solidFill>
              <a:srgbClr val="660066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98996" y="2917950"/>
            <a:ext cx="0" cy="1124031"/>
          </a:xfrm>
          <a:prstGeom prst="line">
            <a:avLst/>
          </a:prstGeom>
          <a:ln w="101600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32144" y="2970873"/>
            <a:ext cx="0" cy="1124031"/>
          </a:xfrm>
          <a:prstGeom prst="line">
            <a:avLst/>
          </a:prstGeom>
          <a:ln w="101600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30420" y="4162145"/>
            <a:ext cx="20185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HelveticaNeueLT Com 35 Th"/>
              </a:rPr>
              <a:t>Situation A</a:t>
            </a:r>
            <a:endParaRPr lang="en-US" sz="3000" dirty="0">
              <a:latin typeface="HelveticaNeueLT Com 35 Th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8915" y="4178581"/>
            <a:ext cx="20453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HelveticaNeueLT Com 35 Th"/>
              </a:rPr>
              <a:t>Situation B</a:t>
            </a:r>
            <a:endParaRPr lang="en-US" sz="3000" dirty="0">
              <a:latin typeface="HelveticaNeueLT Com 35 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3341" y="6215797"/>
            <a:ext cx="33922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HelveticaNeueLT Com 35 Th"/>
              </a:rPr>
              <a:t>Compare Behavior</a:t>
            </a:r>
            <a:endParaRPr lang="en-US" sz="3000" dirty="0">
              <a:latin typeface="HelveticaNeueLT Com 35 Th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40116" y="4857271"/>
            <a:ext cx="583964" cy="1264211"/>
          </a:xfrm>
          <a:prstGeom prst="line">
            <a:avLst/>
          </a:prstGeom>
          <a:ln w="101600">
            <a:solidFill>
              <a:srgbClr val="008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944596" y="4857271"/>
            <a:ext cx="487548" cy="1264211"/>
          </a:xfrm>
          <a:prstGeom prst="line">
            <a:avLst/>
          </a:prstGeom>
          <a:ln w="101600">
            <a:solidFill>
              <a:srgbClr val="008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13124" y="2212304"/>
            <a:ext cx="24306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HelveticaNeueLT Com 35 Th"/>
              </a:rPr>
              <a:t>½ Population</a:t>
            </a:r>
            <a:endParaRPr lang="en-US" sz="3000" dirty="0">
              <a:latin typeface="HelveticaNeueLT Com 35 Th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98802" y="1195264"/>
            <a:ext cx="11977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smtClean="0">
                <a:latin typeface="HelveticaNeueLT Com 35 Th"/>
              </a:rPr>
              <a:t>Split </a:t>
            </a:r>
          </a:p>
          <a:p>
            <a:pPr algn="ctr"/>
            <a:r>
              <a:rPr lang="en-US" sz="1900" dirty="0" smtClean="0">
                <a:latin typeface="HelveticaNeueLT Com 35 Th"/>
              </a:rPr>
              <a:t>Randomly</a:t>
            </a:r>
            <a:endParaRPr lang="en-US" sz="1900" dirty="0">
              <a:latin typeface="HelveticaNeueLT Com 35 Th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36089" y="4769066"/>
            <a:ext cx="143656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smtClean="0">
                <a:latin typeface="HelveticaNeueLT Com 35 Th"/>
              </a:rPr>
              <a:t>A and B</a:t>
            </a:r>
          </a:p>
          <a:p>
            <a:pPr algn="ctr"/>
            <a:r>
              <a:rPr lang="en-US" sz="1900" dirty="0" smtClean="0">
                <a:latin typeface="HelveticaNeueLT Com 35 Th"/>
              </a:rPr>
              <a:t>Differ In One</a:t>
            </a:r>
          </a:p>
          <a:p>
            <a:pPr algn="ctr"/>
            <a:r>
              <a:rPr lang="en-US" sz="1900" dirty="0" smtClean="0">
                <a:latin typeface="HelveticaNeueLT Com 35 Th"/>
              </a:rPr>
              <a:t>Small Detail</a:t>
            </a:r>
            <a:endParaRPr lang="en-US" sz="1900" dirty="0">
              <a:latin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168740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176"/>
            <a:ext cx="8229600" cy="428522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HelveticaNeueLT Com 35 Th"/>
                <a:cs typeface="HelveticaNeueLT Com 35 Th"/>
              </a:rPr>
              <a:t>If behavior in the two groups is quite different</a:t>
            </a:r>
          </a:p>
          <a:p>
            <a:endParaRPr lang="en-US" sz="2800" dirty="0" smtClean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and the change made between the two situations is not something we would attribute a change in behavior to</a:t>
            </a:r>
          </a:p>
          <a:p>
            <a:pPr marL="0" indent="0">
              <a:buNone/>
            </a:pPr>
            <a:endParaRPr lang="en-US" sz="2800" dirty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then it indicates a poor understanding of our own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05348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473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HelveticaNeueLT Com 35 Th"/>
                <a:cs typeface="HelveticaNeueLT Com 35 Th"/>
              </a:rPr>
              <a:t>Suppose a stranger asks you on a date, or asks you to dance at a club</a:t>
            </a:r>
          </a:p>
          <a:p>
            <a:endParaRPr lang="en-US" sz="2600" dirty="0" smtClean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What factors would influence whether you accept?</a:t>
            </a:r>
          </a:p>
          <a:p>
            <a:pPr lvl="1"/>
            <a:r>
              <a:rPr lang="en-US" sz="2200" dirty="0" smtClean="0">
                <a:latin typeface="HelveticaNeueLT Com 35 Th"/>
                <a:cs typeface="HelveticaNeueLT Com 35 Th"/>
              </a:rPr>
              <a:t>How good looking the person is</a:t>
            </a:r>
          </a:p>
          <a:p>
            <a:pPr lvl="1"/>
            <a:r>
              <a:rPr lang="en-US" sz="2200" dirty="0" smtClean="0">
                <a:latin typeface="HelveticaNeueLT Com 35 Th"/>
                <a:cs typeface="HelveticaNeueLT Com 35 Th"/>
              </a:rPr>
              <a:t>Whether you like his or her smile</a:t>
            </a:r>
          </a:p>
          <a:p>
            <a:pPr lvl="1"/>
            <a:r>
              <a:rPr lang="en-US" sz="2200" dirty="0" smtClean="0">
                <a:latin typeface="HelveticaNeueLT Com 35 Th"/>
                <a:cs typeface="HelveticaNeueLT Com 35 Th"/>
              </a:rPr>
              <a:t>How nice he or she seems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>
              <a:latin typeface="HelveticaNeueLT Com 35 Th"/>
              <a:cs typeface="HelveticaNeueLT Com 35 Th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0"/>
            <a:ext cx="8431590" cy="18154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Self-Skepticism</a:t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Developing An Understanding Of…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93732253"/>
              </p:ext>
            </p:extLst>
          </p:nvPr>
        </p:nvGraphicFramePr>
        <p:xfrm>
          <a:off x="1037190" y="1865914"/>
          <a:ext cx="6688690" cy="481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989878" y="3174773"/>
            <a:ext cx="2967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HelveticaNeueLT Com 35 Th"/>
                <a:cs typeface="HelveticaNeueLT Com 35 Th"/>
              </a:rPr>
              <a:t>Strengths &amp;</a:t>
            </a:r>
          </a:p>
          <a:p>
            <a:pPr algn="ctr"/>
            <a:r>
              <a:rPr lang="en-US" sz="3000" dirty="0" smtClean="0">
                <a:latin typeface="HelveticaNeueLT Com 35 Th"/>
                <a:cs typeface="HelveticaNeueLT Com 35 Th"/>
              </a:rPr>
              <a:t>Weaknesses</a:t>
            </a:r>
            <a:endParaRPr lang="en-US" sz="3000" dirty="0">
              <a:latin typeface="HelveticaNeueLT Com 35 Th"/>
              <a:cs typeface="HelveticaNeueLT Com 35 Th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2257" y="5247061"/>
            <a:ext cx="21285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HelveticaNeueLT Com 35 Th"/>
                <a:cs typeface="HelveticaNeueLT Com 35 Th"/>
              </a:rPr>
              <a:t>Decisions</a:t>
            </a:r>
            <a:endParaRPr lang="en-US" sz="3000" dirty="0">
              <a:latin typeface="HelveticaNeueLT Com 35 Th"/>
              <a:cs typeface="HelveticaNeueLT Com 35 Th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6460" y="3400277"/>
            <a:ext cx="29675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HelveticaNeueLT Com 35 Th"/>
                <a:cs typeface="HelveticaNeueLT Com 35 Th"/>
              </a:rPr>
              <a:t>Beliefs</a:t>
            </a:r>
            <a:endParaRPr lang="en-US" sz="3000" dirty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185127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363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latin typeface="HelveticaNeueLT Com 35 Th"/>
                <a:cs typeface="HelveticaNeueLT Com 35 Th"/>
              </a:rPr>
              <a:t>Would you say that the person touching you momentarily on the upper arm would be a major factor?</a:t>
            </a:r>
          </a:p>
          <a:p>
            <a:endParaRPr lang="en-US" sz="2600" dirty="0" smtClean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Good looking men asking women out doubled their success rate (from 10% to 20%) with a quick touch on the upper arm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In the “touch” group, half of the women who accepted the date </a:t>
            </a:r>
            <a:r>
              <a:rPr lang="en-US" sz="2600" b="1" dirty="0" smtClean="0">
                <a:latin typeface="HelveticaNeueLT Com 35 Th"/>
                <a:cs typeface="HelveticaNeueLT Com 35 Th"/>
              </a:rPr>
              <a:t>would not have done it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without the touch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50% more women accepted an offer to dance (43% vs. 65%)  with a brief arm touch than without</a:t>
            </a:r>
            <a:endParaRPr lang="en-US" sz="2600" dirty="0">
              <a:latin typeface="HelveticaNeueLT Com 35 Th"/>
              <a:cs typeface="HelveticaNeueLT Com 35 T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0919" y="6115303"/>
            <a:ext cx="580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LT Com 35 Th"/>
                <a:cs typeface="HelveticaNeueLT Com 35 Th"/>
              </a:rPr>
              <a:t>Source: </a:t>
            </a:r>
            <a:r>
              <a:rPr lang="en-US" dirty="0" smtClean="0">
                <a:latin typeface="HelveticaNeueLT Com 35 Th"/>
                <a:cs typeface="HelveticaNeueLT Com 35 Th"/>
                <a:hlinkClick r:id="rId2"/>
              </a:rPr>
              <a:t>59 Seconds</a:t>
            </a:r>
            <a:r>
              <a:rPr lang="en-US" dirty="0" smtClean="0">
                <a:latin typeface="HelveticaNeueLT Com 35 Th"/>
                <a:cs typeface="HelveticaNeueLT Com 35 Th"/>
              </a:rPr>
              <a:t> by Richard Wiseman </a:t>
            </a:r>
            <a:endParaRPr lang="en-US" dirty="0">
              <a:latin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285434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655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HelveticaNeueLT Com 35 Th"/>
                <a:cs typeface="HelveticaNeueLT Com 35 Th"/>
              </a:rPr>
              <a:t>Suppose you are interviewing a college student for a job</a:t>
            </a:r>
          </a:p>
          <a:p>
            <a:endParaRPr lang="en-US" sz="2600" dirty="0" smtClean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What factors would determine whether you hire?</a:t>
            </a:r>
          </a:p>
          <a:p>
            <a:endParaRPr lang="en-US" sz="2600" dirty="0" smtClean="0">
              <a:latin typeface="HelveticaNeueLT Com 35 Th"/>
              <a:cs typeface="HelveticaNeueLT Com 35 Th"/>
            </a:endParaRPr>
          </a:p>
          <a:p>
            <a:pPr lvl="1"/>
            <a:r>
              <a:rPr lang="en-US" sz="2200" dirty="0">
                <a:latin typeface="HelveticaNeueLT Com 35 Th"/>
                <a:cs typeface="HelveticaNeueLT Com 35 Th"/>
              </a:rPr>
              <a:t>g</a:t>
            </a:r>
            <a:r>
              <a:rPr lang="en-US" sz="2200" dirty="0" smtClean="0">
                <a:latin typeface="HelveticaNeueLT Com 35 Th"/>
                <a:cs typeface="HelveticaNeueLT Com 35 Th"/>
              </a:rPr>
              <a:t>rade point average</a:t>
            </a:r>
          </a:p>
          <a:p>
            <a:pPr lvl="1"/>
            <a:endParaRPr lang="en-US" sz="2200" dirty="0" smtClean="0">
              <a:latin typeface="HelveticaNeueLT Com 35 Th"/>
              <a:cs typeface="HelveticaNeueLT Com 35 Th"/>
            </a:endParaRPr>
          </a:p>
          <a:p>
            <a:pPr lvl="1"/>
            <a:r>
              <a:rPr lang="en-US" sz="2200" dirty="0">
                <a:latin typeface="HelveticaNeueLT Com 35 Th"/>
                <a:cs typeface="HelveticaNeueLT Com 35 Th"/>
              </a:rPr>
              <a:t>y</a:t>
            </a:r>
            <a:r>
              <a:rPr lang="en-US" sz="2200" dirty="0" smtClean="0">
                <a:latin typeface="HelveticaNeueLT Com 35 Th"/>
                <a:cs typeface="HelveticaNeueLT Com 35 Th"/>
              </a:rPr>
              <a:t>ears of work experience</a:t>
            </a:r>
          </a:p>
          <a:p>
            <a:pPr lvl="1"/>
            <a:endParaRPr lang="en-US" sz="2200" dirty="0" smtClean="0">
              <a:latin typeface="HelveticaNeueLT Com 35 Th"/>
              <a:cs typeface="HelveticaNeueLT Com 35 Th"/>
            </a:endParaRPr>
          </a:p>
          <a:p>
            <a:pPr lvl="1"/>
            <a:r>
              <a:rPr lang="en-US" sz="2200" dirty="0">
                <a:latin typeface="HelveticaNeueLT Com 35 Th"/>
                <a:cs typeface="HelveticaNeueLT Com 35 Th"/>
              </a:rPr>
              <a:t>h</a:t>
            </a:r>
            <a:r>
              <a:rPr lang="en-US" sz="2200" dirty="0" smtClean="0">
                <a:latin typeface="HelveticaNeueLT Com 35 Th"/>
                <a:cs typeface="HelveticaNeueLT Com 35 Th"/>
              </a:rPr>
              <a:t>ow responsible he or she seems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>
              <a:latin typeface="HelveticaNeueLT Com 35 Th"/>
              <a:cs typeface="HelveticaNeueLT Com 35 Th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8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Ingratiation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3634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HelveticaNeueLT Com 35 Th"/>
                <a:cs typeface="HelveticaNeueLT Com 35 Th"/>
              </a:rPr>
              <a:t>In one study, no relationship was found between </a:t>
            </a:r>
            <a:r>
              <a:rPr lang="en-US" sz="2600" dirty="0">
                <a:latin typeface="HelveticaNeueLT Com 35 Th"/>
                <a:cs typeface="HelveticaNeueLT Com 35 Th"/>
              </a:rPr>
              <a:t>hiring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recommendation and either G.P.A. or total work experience</a:t>
            </a:r>
          </a:p>
          <a:p>
            <a:pPr marL="0" indent="0">
              <a:buNone/>
            </a:pPr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What did matter is whether students tried to ingratiate themselves with the interviewer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We hire people we like, even at the cost of qualifications</a:t>
            </a:r>
            <a:endParaRPr lang="en-US" sz="2600" dirty="0">
              <a:latin typeface="HelveticaNeueLT Com 35 Th"/>
              <a:cs typeface="HelveticaNeueLT Com 35 Th"/>
            </a:endParaRP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>
              <a:latin typeface="HelveticaNeueLT Com 35 Th"/>
              <a:cs typeface="HelveticaNeueLT Com 35 T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898" y="6172803"/>
            <a:ext cx="843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NeueLT Com 35 Th"/>
                <a:cs typeface="HelveticaNeueLT Com 35 Th"/>
              </a:rPr>
              <a:t>Source: </a:t>
            </a:r>
            <a:r>
              <a:rPr lang="en-US" sz="2000" dirty="0" smtClean="0">
                <a:latin typeface="HelveticaNeueLT Com 35 Th"/>
                <a:cs typeface="HelveticaNeueLT Com 35 Th"/>
                <a:hlinkClick r:id="rId2"/>
              </a:rPr>
              <a:t>The </a:t>
            </a:r>
            <a:r>
              <a:rPr lang="en-US" sz="2000" dirty="0">
                <a:latin typeface="HelveticaNeueLT Com 35 Th"/>
                <a:cs typeface="HelveticaNeueLT Com 35 Th"/>
                <a:hlinkClick r:id="rId2"/>
              </a:rPr>
              <a:t>Effect of Applicant Influence Tactics </a:t>
            </a:r>
            <a:r>
              <a:rPr lang="en-US" sz="2000" dirty="0" smtClean="0">
                <a:latin typeface="HelveticaNeueLT Com 35 Th"/>
                <a:cs typeface="HelveticaNeueLT Com 35 Th"/>
              </a:rPr>
              <a:t>… by Higgins and Judge </a:t>
            </a:r>
            <a:endParaRPr lang="en-US" sz="2000" dirty="0">
              <a:latin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424109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Purchasing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62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HelveticaNeueLT Com 35 Th"/>
                <a:cs typeface="HelveticaNeueLT Com 35 Th"/>
              </a:rPr>
              <a:t>You’d like to buy a magazine subscription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How do you decide between the cheaper web only version or more expensive print-and-web subscription?</a:t>
            </a:r>
          </a:p>
          <a:p>
            <a:endParaRPr lang="en-US" sz="2600" dirty="0" smtClean="0">
              <a:latin typeface="HelveticaNeueLT Com 35 Th"/>
              <a:cs typeface="HelveticaNeueLT Com 35 Th"/>
            </a:endParaRPr>
          </a:p>
          <a:p>
            <a:pPr lvl="1"/>
            <a:r>
              <a:rPr lang="en-US" sz="2200" dirty="0" smtClean="0">
                <a:latin typeface="HelveticaNeueLT Com 35 Th"/>
                <a:cs typeface="HelveticaNeueLT Com 35 Th"/>
              </a:rPr>
              <a:t>Think about how often you’d read the paper copy if you had it</a:t>
            </a:r>
          </a:p>
          <a:p>
            <a:pPr lvl="1"/>
            <a:endParaRPr lang="en-US" sz="2200" dirty="0" smtClean="0">
              <a:latin typeface="HelveticaNeueLT Com 35 Th"/>
              <a:cs typeface="HelveticaNeueLT Com 35 Th"/>
            </a:endParaRPr>
          </a:p>
          <a:p>
            <a:pPr lvl="1"/>
            <a:r>
              <a:rPr lang="en-US" sz="2200" dirty="0" smtClean="0">
                <a:latin typeface="HelveticaNeueLT Com 35 Th"/>
                <a:cs typeface="HelveticaNeueLT Com 35 Th"/>
              </a:rPr>
              <a:t>Think about what else you could spend the extra money on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>
              <a:latin typeface="HelveticaNeueLT Com 35 Th"/>
              <a:cs typeface="HelveticaNeueLT Com 35 Th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1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HelveticaNeueLT Com 35 Th"/>
                <a:cs typeface="HelveticaNeueLT Com 35 Th"/>
              </a:rPr>
              <a:t>If a third option that is obviously worse than the print-and-web was also presented (same price, but gives you print and no web) would it change your mind?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Preferences switched </a:t>
            </a:r>
            <a:r>
              <a:rPr lang="en-US" sz="2600" dirty="0">
                <a:latin typeface="HelveticaNeueLT Com 35 Th"/>
                <a:cs typeface="HelveticaNeueLT Com 35 Th"/>
              </a:rPr>
              <a:t>from 32</a:t>
            </a:r>
            <a:r>
              <a:rPr lang="en-US" sz="2600" dirty="0" smtClean="0">
                <a:latin typeface="HelveticaNeueLT Com 35 Th"/>
                <a:cs typeface="HelveticaNeueLT Com 35 Th"/>
              </a:rPr>
              <a:t>% selecting print</a:t>
            </a:r>
            <a:r>
              <a:rPr lang="en-US" sz="2600" dirty="0">
                <a:latin typeface="HelveticaNeueLT Com 35 Th"/>
                <a:cs typeface="HelveticaNeueLT Com 35 Th"/>
              </a:rPr>
              <a:t>-and-web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to 84% choosing it when this “decoy” option was introduced</a:t>
            </a:r>
          </a:p>
          <a:p>
            <a:endParaRPr lang="en-US" sz="2600" dirty="0" smtClean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Decoy option, which was clearly worse than print-and-web, made print-and-web look better!</a:t>
            </a:r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>
              <a:latin typeface="HelveticaNeueLT Com 35 Th"/>
              <a:cs typeface="HelveticaNeueLT Com 35 T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472" y="6219073"/>
            <a:ext cx="873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NeueLT Com 35 Th"/>
                <a:cs typeface="HelveticaNeueLT Com 35 Th"/>
              </a:rPr>
              <a:t>Source: </a:t>
            </a:r>
            <a:r>
              <a:rPr lang="en-US" dirty="0" smtClean="0">
                <a:latin typeface="HelveticaNeueLT Com 35 Th"/>
                <a:cs typeface="HelveticaNeueLT Com 35 Th"/>
                <a:hlinkClick r:id="rId2"/>
              </a:rPr>
              <a:t>Predictably Irrational</a:t>
            </a:r>
            <a:r>
              <a:rPr lang="en-US" dirty="0" smtClean="0">
                <a:latin typeface="HelveticaNeueLT Com 35 Th"/>
                <a:cs typeface="HelveticaNeueLT Com 35 Th"/>
              </a:rPr>
              <a:t> by Dan </a:t>
            </a:r>
            <a:r>
              <a:rPr lang="en-US" dirty="0" smtClean="0">
                <a:latin typeface="HelveticaNeueLT Com 35 Th"/>
                <a:cs typeface="HelveticaNeueLT Com 35 Th"/>
              </a:rPr>
              <a:t>Ariely</a:t>
            </a:r>
            <a:endParaRPr lang="en-US" sz="1200" dirty="0">
              <a:latin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362683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Criminal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62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HelveticaNeueLT Com 35 Th"/>
                <a:cs typeface="HelveticaNeueLT Com 35 Th"/>
              </a:rPr>
              <a:t>You’re given the task of determining how long a prison sentence to give someone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How do you decide the length?</a:t>
            </a:r>
          </a:p>
          <a:p>
            <a:endParaRPr lang="en-US" sz="2600" dirty="0" smtClean="0">
              <a:latin typeface="HelveticaNeueLT Com 35 Th"/>
              <a:cs typeface="HelveticaNeueLT Com 35 Th"/>
            </a:endParaRPr>
          </a:p>
          <a:p>
            <a:pPr lvl="1"/>
            <a:r>
              <a:rPr lang="en-US" sz="2200" dirty="0" smtClean="0">
                <a:latin typeface="HelveticaNeueLT Com 35 Th"/>
                <a:cs typeface="HelveticaNeueLT Com 35 Th"/>
              </a:rPr>
              <a:t>How much damage the crime caused</a:t>
            </a:r>
          </a:p>
          <a:p>
            <a:pPr lvl="1"/>
            <a:endParaRPr lang="en-US" sz="2200" dirty="0" smtClean="0">
              <a:latin typeface="HelveticaNeueLT Com 35 Th"/>
              <a:cs typeface="HelveticaNeueLT Com 35 Th"/>
            </a:endParaRPr>
          </a:p>
          <a:p>
            <a:pPr lvl="1"/>
            <a:r>
              <a:rPr lang="en-US" sz="2200" dirty="0" smtClean="0">
                <a:latin typeface="HelveticaNeueLT Com 35 Th"/>
                <a:cs typeface="HelveticaNeueLT Com 35 Th"/>
              </a:rPr>
              <a:t>How premeditated the crime was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>
              <a:latin typeface="HelveticaNeueLT Com 35 Th"/>
              <a:cs typeface="HelveticaNeueLT Com 35 Th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0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HelveticaNeueLT Com 35 Th"/>
                <a:cs typeface="HelveticaNeueLT Com 35 Th"/>
              </a:rPr>
              <a:t>How much do you think your sentencing would be altered by the person’s attractiveness?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>
                <a:latin typeface="HelveticaNeueLT Com 35 Th"/>
                <a:cs typeface="HelveticaNeueLT Com 35 Th"/>
              </a:rPr>
              <a:t>C</a:t>
            </a:r>
            <a:r>
              <a:rPr lang="en-US" sz="2600" dirty="0" smtClean="0">
                <a:latin typeface="HelveticaNeueLT Com 35 Th"/>
                <a:cs typeface="HelveticaNeueLT Com 35 Th"/>
              </a:rPr>
              <a:t>ollege students asked to provide a sentence for a burglary gave </a:t>
            </a:r>
            <a:r>
              <a:rPr lang="en-US" sz="2600" dirty="0">
                <a:latin typeface="HelveticaNeueLT Com 35 Th"/>
                <a:cs typeface="HelveticaNeueLT Com 35 Th"/>
              </a:rPr>
              <a:t>sentences </a:t>
            </a:r>
            <a:r>
              <a:rPr lang="en-US" sz="2600" dirty="0" smtClean="0">
                <a:latin typeface="HelveticaNeueLT Com 35 Th"/>
                <a:cs typeface="HelveticaNeueLT Com 35 Th"/>
              </a:rPr>
              <a:t>averaging about half as long if a beautiful photo was used for the criminal (2.8 years vs. 5.2 years)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We are subconsciously biased by beauty</a:t>
            </a:r>
            <a:endParaRPr lang="en-US" sz="2600" dirty="0">
              <a:latin typeface="HelveticaNeueLT Com 35 Th"/>
              <a:cs typeface="HelveticaNeueLT Com 35 Th"/>
            </a:endParaRPr>
          </a:p>
          <a:p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>
              <a:latin typeface="HelveticaNeueLT Com 35 Th"/>
              <a:cs typeface="HelveticaNeueLT Com 35 Th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472" y="6219073"/>
            <a:ext cx="873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NeueLT Com 35 Th"/>
                <a:cs typeface="HelveticaNeueLT Com 35 Th"/>
              </a:rPr>
              <a:t>Source: </a:t>
            </a:r>
            <a:r>
              <a:rPr lang="en-US" dirty="0" smtClean="0">
                <a:latin typeface="HelveticaNeueLT Com 35 Th"/>
                <a:cs typeface="HelveticaNeueLT Com 35 Th"/>
                <a:hlinkClick r:id="rId2"/>
              </a:rPr>
              <a:t>Beautiful but Dangerous</a:t>
            </a:r>
            <a:r>
              <a:rPr lang="en-US" dirty="0" smtClean="0">
                <a:latin typeface="HelveticaNeueLT Com 35 Th"/>
                <a:cs typeface="HelveticaNeueLT Com 35 Th"/>
              </a:rPr>
              <a:t> by </a:t>
            </a:r>
            <a:r>
              <a:rPr lang="en-US" dirty="0" smtClean="0">
                <a:latin typeface="HelveticaNeueLT Com 35 Th"/>
                <a:cs typeface="HelveticaNeueLT Com 35 Th"/>
              </a:rPr>
              <a:t>Sigall</a:t>
            </a:r>
            <a:r>
              <a:rPr lang="en-US" dirty="0" smtClean="0">
                <a:latin typeface="HelveticaNeueLT Com 35 Th"/>
                <a:cs typeface="HelveticaNeueLT Com 35 Th"/>
              </a:rPr>
              <a:t> and </a:t>
            </a:r>
            <a:r>
              <a:rPr lang="en-US" dirty="0" smtClean="0">
                <a:latin typeface="HelveticaNeueLT Com 35 Th"/>
                <a:cs typeface="HelveticaNeueLT Com 35 Th"/>
              </a:rPr>
              <a:t>Ostrove</a:t>
            </a:r>
            <a:r>
              <a:rPr lang="en-US" dirty="0" smtClean="0">
                <a:latin typeface="HelveticaNeueLT Com 35 Th"/>
                <a:cs typeface="HelveticaNeueLT Com 35 Th"/>
              </a:rPr>
              <a:t>  </a:t>
            </a:r>
            <a:endParaRPr lang="en-US" sz="1200" dirty="0">
              <a:latin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224174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Questioning Our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HelveticaNeueLT Com 35 Th"/>
                <a:cs typeface="HelveticaNeueLT Com 35 Th"/>
              </a:rPr>
              <a:t>As seen in these studies, our behavior is often influenced by factors we are unaware of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We claim that we did an action for reason X, but reasons Y and Z may have influenced us without our knowledge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If seemingly irrelevant factors can play such a large role, how rational could our decisions really be?</a:t>
            </a:r>
            <a:endParaRPr lang="en-US" sz="2600" dirty="0">
              <a:latin typeface="HelveticaNeueLT Com 35 Th"/>
              <a:cs typeface="HelveticaNeueLT Com 35 Th"/>
            </a:endParaRPr>
          </a:p>
          <a:p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17064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Compensate?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72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NeueLT Com 35 Th"/>
                <a:cs typeface="HelveticaNeueLT Com 35 Th"/>
              </a:rPr>
              <a:t>If we know the subconscious factors that commonly influence decision making,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we can try to compensate for them</a:t>
            </a:r>
            <a:endParaRPr lang="en-US" sz="2800" dirty="0" smtClean="0">
              <a:latin typeface="HelveticaNeueLT Com 35 Th"/>
              <a:cs typeface="HelveticaNeueLT Com 35 Th"/>
            </a:endParaRP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r>
              <a:rPr lang="en-US" sz="2800" dirty="0" smtClean="0">
                <a:latin typeface="HelveticaNeueLT Com 35 Th"/>
                <a:cs typeface="HelveticaNeueLT Com 35 Th"/>
              </a:rPr>
              <a:t>Without this knowledge, we’re the slaves of subtle influences</a:t>
            </a:r>
          </a:p>
          <a:p>
            <a:pPr marL="0" indent="0">
              <a:buNone/>
            </a:pPr>
            <a:endParaRPr lang="en-US" sz="2400" dirty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374368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Self-Skepticism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6691" cy="4525963"/>
          </a:xfrm>
        </p:spPr>
        <p:txBody>
          <a:bodyPr>
            <a:normAutofit/>
          </a:bodyPr>
          <a:lstStyle/>
          <a:p>
            <a:endParaRPr lang="en-US" sz="2400" dirty="0" smtClean="0">
              <a:latin typeface="HelveticaNeueLT Com 35 Th"/>
              <a:cs typeface="HelveticaNeueLT Com 35 Th"/>
            </a:endParaRPr>
          </a:p>
          <a:p>
            <a:r>
              <a:rPr lang="en-US" sz="2400" dirty="0" smtClean="0">
                <a:latin typeface="HelveticaNeueLT Com 35 Th"/>
                <a:cs typeface="HelveticaNeueLT Com 35 Th"/>
              </a:rPr>
              <a:t>“</a:t>
            </a:r>
            <a:r>
              <a:rPr lang="en-US" sz="2800" dirty="0"/>
              <a:t>It often takes directed effort to </a:t>
            </a:r>
            <a:r>
              <a:rPr lang="en-US" sz="2800" dirty="0" smtClean="0"/>
              <a:t>understand our strengths and weaknesses”</a:t>
            </a:r>
          </a:p>
          <a:p>
            <a:endParaRPr lang="en-US" sz="2400" dirty="0">
              <a:latin typeface="HelveticaNeueLT Com 35 Th"/>
              <a:cs typeface="HelveticaNeueLT Com 35 Th"/>
            </a:endParaRPr>
          </a:p>
          <a:p>
            <a:r>
              <a:rPr lang="en-US" sz="2400" dirty="0" smtClean="0">
                <a:latin typeface="HelveticaNeueLT Com 35 Th"/>
                <a:cs typeface="HelveticaNeueLT Com 35 Th"/>
              </a:rPr>
              <a:t>We know because: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Large </a:t>
            </a:r>
            <a:r>
              <a:rPr lang="en-US" sz="2400" dirty="0" smtClean="0">
                <a:latin typeface="HelveticaNeueLT Com 35 Th"/>
                <a:cs typeface="HelveticaNeueLT Com 35 Th"/>
              </a:rPr>
              <a:t>numbers </a:t>
            </a:r>
            <a:r>
              <a:rPr lang="en-US" sz="2400" dirty="0" smtClean="0">
                <a:latin typeface="HelveticaNeueLT Com 35 Th"/>
                <a:cs typeface="HelveticaNeueLT Com 35 Th"/>
              </a:rPr>
              <a:t>of surveys </a:t>
            </a:r>
            <a:r>
              <a:rPr lang="en-US" sz="2400" dirty="0" smtClean="0">
                <a:latin typeface="HelveticaNeueLT Com 35 Th"/>
                <a:cs typeface="HelveticaNeueLT Com 35 Th"/>
              </a:rPr>
              <a:t>indicate people have delusions</a:t>
            </a:r>
            <a:r>
              <a:rPr lang="en-US" sz="2400" dirty="0" smtClean="0">
                <a:latin typeface="HelveticaNeueLT Com 35 Th"/>
                <a:cs typeface="HelveticaNeueLT Com 35 Th"/>
              </a:rPr>
              <a:t> about their strengths and weaknesses</a:t>
            </a:r>
            <a:endParaRPr lang="en-US" sz="2400" dirty="0" smtClean="0">
              <a:latin typeface="HelveticaNeueLT Com 35 Th"/>
              <a:cs typeface="HelveticaNeueLT Com 35 Th"/>
            </a:endParaRPr>
          </a:p>
          <a:p>
            <a:endParaRPr lang="en-US" sz="2400" dirty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142493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Self-Skepticism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02" y="1885107"/>
            <a:ext cx="8154903" cy="221553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HelveticaNeueLT Com 35 Th"/>
                <a:cs typeface="HelveticaNeueLT Com 35 Th"/>
              </a:rPr>
              <a:t>It often takes directed effort to understand our strengths and weaknesses</a:t>
            </a:r>
          </a:p>
          <a:p>
            <a:pPr marL="914400" lvl="1" indent="-457200">
              <a:buNone/>
            </a:pPr>
            <a:r>
              <a:rPr lang="en-US" sz="2000" dirty="0" smtClean="0">
                <a:latin typeface="HelveticaNeueLT Com 35 Th"/>
                <a:cs typeface="HelveticaNeueLT Com 35 Th"/>
              </a:rPr>
              <a:t>-it doesn’t come as naturally as people think</a:t>
            </a:r>
          </a:p>
          <a:p>
            <a:pPr marL="914400" lvl="1" indent="-457200">
              <a:buNone/>
            </a:pPr>
            <a:endParaRPr lang="en-US" sz="2000" dirty="0" smtClean="0">
              <a:latin typeface="HelveticaNeueLT Com 35 Th"/>
              <a:cs typeface="HelveticaNeueLT Com 35 Th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HelveticaNeueLT Com 35 Th"/>
                <a:cs typeface="HelveticaNeueLT Com 35 Th"/>
              </a:rPr>
              <a:t>Our </a:t>
            </a:r>
            <a:r>
              <a:rPr lang="en-US" sz="2400" dirty="0">
                <a:latin typeface="HelveticaNeueLT Com 35 Th"/>
                <a:cs typeface="HelveticaNeueLT Com 35 Th"/>
              </a:rPr>
              <a:t>beliefs are probably less accurate than they feel to </a:t>
            </a:r>
            <a:r>
              <a:rPr lang="en-US" sz="2400" dirty="0" smtClean="0">
                <a:latin typeface="HelveticaNeueLT Com 35 Th"/>
                <a:cs typeface="HelveticaNeueLT Com 35 Th"/>
              </a:rPr>
              <a:t>us</a:t>
            </a:r>
          </a:p>
          <a:p>
            <a:pPr marL="914400" lvl="1" indent="-457200">
              <a:buNone/>
            </a:pPr>
            <a:r>
              <a:rPr lang="en-US" sz="2000" dirty="0" smtClean="0">
                <a:latin typeface="HelveticaNeueLT Com 35 Th"/>
                <a:cs typeface="HelveticaNeueLT Com 35 Th"/>
              </a:rPr>
              <a:t>-feeling true and being true are different things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HelveticaNeueLT Com 35 Th"/>
                <a:cs typeface="HelveticaNeueLT Com 35 Th"/>
              </a:rPr>
              <a:t>We’re often unaware of the real reasons for our actions</a:t>
            </a:r>
          </a:p>
          <a:p>
            <a:pPr marL="914400" lvl="1" indent="-457200">
              <a:buNone/>
            </a:pPr>
            <a:r>
              <a:rPr lang="en-US" sz="2000" dirty="0" smtClean="0">
                <a:latin typeface="HelveticaNeueLT Com 35 Th"/>
                <a:cs typeface="HelveticaNeueLT Com 35 Th"/>
              </a:rPr>
              <a:t>-the reasons we give are often wrong or incomplete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HelveticaNeueLT Com 35 Th"/>
              <a:cs typeface="HelveticaNeueLT Com 35 Th"/>
            </a:endParaRPr>
          </a:p>
          <a:p>
            <a:endParaRPr lang="en-US" sz="1800" dirty="0">
              <a:latin typeface="HelveticaNeueLT Com 35 Th"/>
              <a:cs typeface="HelveticaNeueLT Com 35 Th"/>
            </a:endParaRPr>
          </a:p>
          <a:p>
            <a:endParaRPr lang="en-US" sz="1800" dirty="0" smtClean="0">
              <a:latin typeface="HelveticaNeueLT Com 35 Th"/>
              <a:cs typeface="HelveticaNeueLT Com 35 Th"/>
            </a:endParaRPr>
          </a:p>
          <a:p>
            <a:endParaRPr lang="en-US" sz="1800" dirty="0" smtClean="0">
              <a:latin typeface="HelveticaNeueLT Com 35 Th"/>
              <a:cs typeface="HelveticaNeueLT Com 35 Th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083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Self-Skepticism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6691" cy="4525963"/>
          </a:xfrm>
        </p:spPr>
        <p:txBody>
          <a:bodyPr>
            <a:normAutofit/>
          </a:bodyPr>
          <a:lstStyle/>
          <a:p>
            <a:endParaRPr lang="en-US" sz="2400" dirty="0" smtClean="0">
              <a:latin typeface="HelveticaNeueLT Com 35 Th"/>
              <a:cs typeface="HelveticaNeueLT Com 35 Th"/>
            </a:endParaRPr>
          </a:p>
          <a:p>
            <a:r>
              <a:rPr lang="en-US" sz="2400" dirty="0" smtClean="0">
                <a:latin typeface="HelveticaNeueLT Com 35 Th"/>
                <a:cs typeface="HelveticaNeueLT Com 35 Th"/>
              </a:rPr>
              <a:t>“</a:t>
            </a:r>
            <a:r>
              <a:rPr lang="en-US" sz="2800" dirty="0" smtClean="0"/>
              <a:t>We’re </a:t>
            </a:r>
            <a:r>
              <a:rPr lang="en-US" sz="2800" dirty="0"/>
              <a:t>often unaware of the real reasons for our actions</a:t>
            </a:r>
            <a:r>
              <a:rPr lang="en-US" sz="2800" dirty="0" smtClean="0"/>
              <a:t>”</a:t>
            </a:r>
          </a:p>
          <a:p>
            <a:endParaRPr lang="en-US" sz="2400" dirty="0" smtClean="0">
              <a:latin typeface="HelveticaNeueLT Com 35 Th"/>
              <a:cs typeface="HelveticaNeueLT Com 35 Th"/>
            </a:endParaRPr>
          </a:p>
          <a:p>
            <a:r>
              <a:rPr lang="en-US" sz="2400" dirty="0" smtClean="0">
                <a:latin typeface="HelveticaNeueLT Com 35 Th"/>
                <a:cs typeface="HelveticaNeueLT Com 35 Th"/>
              </a:rPr>
              <a:t>We know because: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Large number of studies </a:t>
            </a:r>
            <a:r>
              <a:rPr lang="en-US" sz="2400" dirty="0" smtClean="0">
                <a:latin typeface="HelveticaNeueLT Com 35 Th"/>
                <a:cs typeface="HelveticaNeueLT Com 35 Th"/>
              </a:rPr>
              <a:t>show behavior can be </a:t>
            </a:r>
            <a:r>
              <a:rPr lang="en-US" sz="2400" dirty="0" smtClean="0">
                <a:latin typeface="HelveticaNeueLT Com 35 Th"/>
                <a:cs typeface="HelveticaNeueLT Com 35 Th"/>
              </a:rPr>
              <a:t>substantially altered by seemingly irrelevant factors</a:t>
            </a:r>
          </a:p>
          <a:p>
            <a:endParaRPr lang="en-US" sz="2400" dirty="0" smtClean="0">
              <a:latin typeface="HelveticaNeueLT Com 35 Th"/>
              <a:cs typeface="HelveticaNeueLT Com 35 Th"/>
            </a:endParaRPr>
          </a:p>
          <a:p>
            <a:endParaRPr lang="en-US" sz="2400" dirty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59924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Self-Skepticism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01" y="1600200"/>
            <a:ext cx="8506285" cy="4525963"/>
          </a:xfrm>
        </p:spPr>
        <p:txBody>
          <a:bodyPr>
            <a:normAutofit/>
          </a:bodyPr>
          <a:lstStyle/>
          <a:p>
            <a:endParaRPr lang="en-US" sz="2600" dirty="0" smtClean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“</a:t>
            </a:r>
            <a:r>
              <a:rPr lang="en-US" sz="2800" dirty="0"/>
              <a:t>Our beliefs are </a:t>
            </a:r>
            <a:r>
              <a:rPr lang="en-US" sz="2800" dirty="0" smtClean="0"/>
              <a:t>probably less accurate than they </a:t>
            </a:r>
            <a:r>
              <a:rPr lang="en-US" sz="2800" dirty="0"/>
              <a:t>feel to us</a:t>
            </a:r>
            <a:r>
              <a:rPr lang="en-US" sz="2800" dirty="0" smtClean="0"/>
              <a:t>”</a:t>
            </a: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r>
              <a:rPr lang="en-US" sz="2600" dirty="0" smtClean="0">
                <a:latin typeface="HelveticaNeueLT Com 35 Th"/>
                <a:cs typeface="HelveticaNeueLT Com 35 Th"/>
              </a:rPr>
              <a:t>We know because: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Distorting of our thoughts when emotional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The disagreement of smart people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Failure of most everyone to just use good methods</a:t>
            </a:r>
          </a:p>
          <a:p>
            <a:pPr lvl="1"/>
            <a:r>
              <a:rPr lang="en-US" sz="2400" dirty="0" smtClean="0">
                <a:latin typeface="HelveticaNeueLT Com 35 Th"/>
                <a:cs typeface="HelveticaNeueLT Com 35 Th"/>
              </a:rPr>
              <a:t>Changing of our beliefs over time</a:t>
            </a:r>
          </a:p>
          <a:p>
            <a:pPr marL="0" indent="0">
              <a:buNone/>
            </a:pPr>
            <a:endParaRPr lang="en-US" sz="2600" dirty="0" smtClean="0">
              <a:latin typeface="HelveticaNeueLT Com 35 Th"/>
              <a:cs typeface="HelveticaNeueLT Com 35 Th"/>
            </a:endParaRPr>
          </a:p>
          <a:p>
            <a:endParaRPr lang="en-US" sz="2600" dirty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400" dirty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81020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Self-Skepticism?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81" y="1031835"/>
            <a:ext cx="7933619" cy="38474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HelveticaNeueLT Com 35 Th"/>
              <a:cs typeface="HelveticaNeueLT Com 35 Th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HelveticaNeueLT Com 35 Th"/>
                <a:cs typeface="HelveticaNeueLT Com 35 Th"/>
              </a:rPr>
              <a:t>To better understand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your strengths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and weaknesses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HelveticaNeueLT Com 35 Th"/>
              <a:cs typeface="HelveticaNeueLT Com 35 Th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HelveticaNeueLT Com 35 Th"/>
                <a:cs typeface="HelveticaNeueLT Com 35 Th"/>
              </a:rPr>
              <a:t>To understand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your decisions </a:t>
            </a:r>
            <a:r>
              <a:rPr lang="en-US" sz="2800" dirty="0" smtClean="0">
                <a:latin typeface="HelveticaNeueLT Com 35 Th"/>
                <a:cs typeface="HelveticaNeueLT Com 35 Th"/>
              </a:rPr>
              <a:t>and improve them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HelveticaNeueLT Com 35 Th"/>
              <a:cs typeface="HelveticaNeueLT Com 35 Th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HelveticaNeueLT Com 35 Th"/>
                <a:cs typeface="HelveticaNeueLT Com 35 Th"/>
              </a:rPr>
              <a:t>To end up with truer beliefs</a:t>
            </a:r>
          </a:p>
          <a:p>
            <a:endParaRPr lang="en-US" sz="2800" dirty="0" smtClean="0">
              <a:latin typeface="HelveticaNeueLT Com 35 Th"/>
              <a:cs typeface="HelveticaNeueLT Com 35 Th"/>
            </a:endParaRP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endParaRPr lang="en-US" sz="3600" dirty="0" smtClean="0">
              <a:latin typeface="HelveticaNeueLT Com 35 Th"/>
              <a:cs typeface="HelveticaNeueLT Com 35 Th"/>
            </a:endParaRPr>
          </a:p>
          <a:p>
            <a:endParaRPr lang="en-US" sz="2800" dirty="0" smtClean="0">
              <a:latin typeface="HelveticaNeueLT Com 35 Th"/>
              <a:cs typeface="HelveticaNeueLT Com 35 Th"/>
            </a:endParaRPr>
          </a:p>
          <a:p>
            <a:endParaRPr lang="en-US" sz="2800" dirty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8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endParaRPr lang="en-US" sz="2800" dirty="0">
              <a:latin typeface="HelveticaNeueLT Com 35 Th"/>
              <a:cs typeface="HelveticaNeueLT Com 35 Th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6771" y="5085734"/>
            <a:ext cx="4284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OptimusPrinceps"/>
                <a:cs typeface="OptimusPrinceps"/>
              </a:rPr>
              <a:t>SelfSkepticism.com</a:t>
            </a:r>
            <a:endParaRPr lang="en-US" sz="4000" b="1" dirty="0">
              <a:latin typeface="OptimusPrinceps"/>
              <a:cs typeface="OptimusPrinceps"/>
            </a:endParaRPr>
          </a:p>
        </p:txBody>
      </p:sp>
    </p:spTree>
    <p:extLst>
      <p:ext uri="{BB962C8B-B14F-4D97-AF65-F5344CB8AC3E}">
        <p14:creationId xmlns:p14="http://schemas.microsoft.com/office/powerpoint/2010/main" val="201252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Skepticism + Self-Skepticism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4" y="1643986"/>
            <a:ext cx="8802256" cy="3150593"/>
          </a:xfrm>
        </p:spPr>
        <p:txBody>
          <a:bodyPr>
            <a:noAutofit/>
          </a:bodyPr>
          <a:lstStyle/>
          <a:p>
            <a:pPr marL="514350" indent="-514350"/>
            <a:r>
              <a:rPr lang="en-US" sz="2800" dirty="0" smtClean="0">
                <a:latin typeface="HelveticaNeueLT Com 35 Th"/>
                <a:cs typeface="HelveticaNeueLT Com 35 Th"/>
              </a:rPr>
              <a:t>Let’s not just challenge and be skeptical of others’ beliefs</a:t>
            </a:r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514350" indent="-514350"/>
            <a:endParaRPr lang="en-US" sz="2400" dirty="0" smtClean="0">
              <a:latin typeface="HelveticaNeueLT Com 35 Th"/>
              <a:cs typeface="HelveticaNeueLT Com 35 Th"/>
            </a:endParaRPr>
          </a:p>
          <a:p>
            <a:pPr marL="514350" indent="-514350"/>
            <a:r>
              <a:rPr lang="en-US" sz="2800" dirty="0" smtClean="0">
                <a:latin typeface="HelveticaNeueLT Com 35 Th"/>
                <a:cs typeface="HelveticaNeueLT Com 35 Th"/>
              </a:rPr>
              <a:t>Let’s  turn the tools of rationality in on ourselves</a:t>
            </a:r>
          </a:p>
          <a:p>
            <a:pPr marL="514350" indent="-514350"/>
            <a:endParaRPr lang="en-US" sz="2800" dirty="0" smtClean="0">
              <a:latin typeface="HelveticaNeueLT Com 35 Th"/>
              <a:cs typeface="HelveticaNeueLT Com 35 Th"/>
            </a:endParaRPr>
          </a:p>
          <a:p>
            <a:pPr marL="514350" indent="-514350"/>
            <a:r>
              <a:rPr lang="en-US" sz="2800" dirty="0" smtClean="0">
                <a:latin typeface="HelveticaNeueLT Com 35 Th"/>
                <a:cs typeface="HelveticaNeueLT Com 35 Th"/>
              </a:rPr>
              <a:t>Let’s challenge and be skeptical of our own beliefs</a:t>
            </a:r>
            <a:endParaRPr lang="en-US" sz="2400" dirty="0" smtClean="0">
              <a:latin typeface="HelveticaNeueLT Com 35 Th"/>
              <a:cs typeface="HelveticaNeueLT Com 35 Th"/>
            </a:endParaRPr>
          </a:p>
          <a:p>
            <a:endParaRPr lang="en-US" sz="2000" dirty="0">
              <a:latin typeface="HelveticaNeueLT Com 35 Th"/>
              <a:cs typeface="HelveticaNeueLT Com 35 Th"/>
            </a:endParaRPr>
          </a:p>
          <a:p>
            <a:endParaRPr lang="en-US" sz="2000" dirty="0" smtClean="0">
              <a:latin typeface="HelveticaNeueLT Com 35 Th"/>
              <a:cs typeface="HelveticaNeueLT Com 35 Th"/>
            </a:endParaRPr>
          </a:p>
          <a:p>
            <a:endParaRPr lang="en-US" sz="2000" dirty="0" smtClean="0">
              <a:latin typeface="HelveticaNeueLT Com 35 Th"/>
              <a:cs typeface="HelveticaNeueLT Com 35 Th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127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91921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Path to Self-Skepticism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NeueLT Com 35 Th"/>
                <a:cs typeface="HelveticaNeueLT Com 35 Th"/>
              </a:rPr>
              <a:t>Three experiences started me down this path</a:t>
            </a:r>
          </a:p>
          <a:p>
            <a:endParaRPr lang="en-US" dirty="0" smtClean="0">
              <a:latin typeface="HelveticaNeueLT Com 35 Th"/>
              <a:cs typeface="HelveticaNeueLT Com 35 Th"/>
            </a:endParaRPr>
          </a:p>
          <a:p>
            <a:r>
              <a:rPr lang="en-US" dirty="0" smtClean="0">
                <a:latin typeface="HelveticaNeueLT Com 35 Th"/>
                <a:cs typeface="HelveticaNeueLT Com 35 Th"/>
              </a:rPr>
              <a:t>You can replicate them yourself if you choose</a:t>
            </a:r>
          </a:p>
          <a:p>
            <a:pPr marL="0" indent="0">
              <a:buNone/>
            </a:pPr>
            <a:endParaRPr lang="en-US" dirty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198927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Story 1</a:t>
            </a:r>
            <a:br>
              <a:rPr lang="en-US" dirty="0" smtClean="0"/>
            </a:br>
            <a:r>
              <a:rPr lang="en-US" sz="3300" dirty="0" smtClean="0">
                <a:solidFill>
                  <a:srgbClr val="7F7F7F"/>
                </a:solidFill>
              </a:rPr>
              <a:t>Cognitive Behavioral Therapy</a:t>
            </a:r>
            <a:endParaRPr lang="en-US" sz="3300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8746"/>
            <a:ext cx="86868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HelveticaNeueLT Com 35 Th"/>
                <a:cs typeface="HelveticaNeueLT Com 35 Th"/>
              </a:rPr>
              <a:t>Shown effective for treating anxiety</a:t>
            </a:r>
            <a:r>
              <a:rPr lang="en-US" sz="3000" dirty="0">
                <a:latin typeface="HelveticaNeueLT Com 35 Th"/>
                <a:cs typeface="HelveticaNeueLT Com 35 Th"/>
              </a:rPr>
              <a:t> </a:t>
            </a:r>
            <a:r>
              <a:rPr lang="en-US" sz="3000" dirty="0" smtClean="0">
                <a:latin typeface="HelveticaNeueLT Com 35 Th"/>
                <a:cs typeface="HelveticaNeueLT Com 35 Th"/>
              </a:rPr>
              <a:t>and depression</a:t>
            </a: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Claims we think irrationally when upset</a:t>
            </a:r>
          </a:p>
          <a:p>
            <a:endParaRPr lang="en-US" sz="30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Predicts emotion will lead to specific thinking errors</a:t>
            </a:r>
          </a:p>
          <a:p>
            <a:pPr marL="0" indent="0">
              <a:buNone/>
            </a:pPr>
            <a:endParaRPr lang="en-US" sz="3000" dirty="0">
              <a:latin typeface="HelveticaNeueLT Com 35 Th"/>
              <a:cs typeface="HelveticaNeueLT Com 35 Th"/>
            </a:endParaRPr>
          </a:p>
        </p:txBody>
      </p:sp>
      <p:pic>
        <p:nvPicPr>
          <p:cNvPr id="4" name="Picture 3" descr="cognitive behavior therapy.jpg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13" y="4802909"/>
            <a:ext cx="2283357" cy="20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Distortions When Upset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9822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HelveticaNeueLT Com 35 Th"/>
                <a:cs typeface="HelveticaNeueLT Com 35 Th"/>
              </a:rPr>
              <a:t>All or nothing thinking</a:t>
            </a:r>
          </a:p>
          <a:p>
            <a:pPr lvl="1"/>
            <a:r>
              <a:rPr lang="en-US" sz="2400" dirty="0"/>
              <a:t>"If I </a:t>
            </a:r>
            <a:r>
              <a:rPr lang="en-US" sz="2400" dirty="0" smtClean="0"/>
              <a:t>do a bad job with this talk, </a:t>
            </a:r>
            <a:r>
              <a:rPr lang="en-US" sz="2400" dirty="0"/>
              <a:t>I'm worthless</a:t>
            </a:r>
            <a:r>
              <a:rPr lang="en-US" sz="2400" dirty="0" smtClean="0"/>
              <a:t>.”</a:t>
            </a:r>
          </a:p>
          <a:p>
            <a:pPr marL="457200" lvl="1" indent="0">
              <a:buNone/>
            </a:pPr>
            <a:endParaRPr lang="en-US" sz="26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Jumping to conclusions</a:t>
            </a:r>
          </a:p>
          <a:p>
            <a:pPr lvl="1"/>
            <a:r>
              <a:rPr lang="en-US" sz="2400" dirty="0" smtClean="0"/>
              <a:t>“The audience looks board, they must hate me.”</a:t>
            </a:r>
            <a:r>
              <a:rPr lang="en-US" sz="2400" dirty="0" smtClean="0">
                <a:effectLst/>
              </a:rPr>
              <a:t> </a:t>
            </a:r>
          </a:p>
          <a:p>
            <a:pPr marL="457200" lvl="1" indent="0">
              <a:buNone/>
            </a:pPr>
            <a:endParaRPr lang="en-US" sz="2600" dirty="0" smtClean="0">
              <a:latin typeface="HelveticaNeueLT Com 35 Th"/>
              <a:cs typeface="HelveticaNeueLT Com 35 Th"/>
            </a:endParaRPr>
          </a:p>
          <a:p>
            <a:r>
              <a:rPr lang="en-US" sz="3000" dirty="0" smtClean="0">
                <a:latin typeface="HelveticaNeueLT Com 35 Th"/>
                <a:cs typeface="HelveticaNeueLT Com 35 Th"/>
              </a:rPr>
              <a:t>Magnification</a:t>
            </a:r>
          </a:p>
          <a:p>
            <a:pPr lvl="1"/>
            <a:r>
              <a:rPr lang="en-US" sz="2400" dirty="0" smtClean="0"/>
              <a:t>“I can’t believe I misspelled ‘bored’ on this slide. My talk is ruined.”</a:t>
            </a:r>
            <a:r>
              <a:rPr lang="en-US" sz="2400" dirty="0" smtClean="0">
                <a:effectLst/>
              </a:rPr>
              <a:t> </a:t>
            </a:r>
          </a:p>
          <a:p>
            <a:pPr lvl="1"/>
            <a:endParaRPr lang="en-US" sz="2600" dirty="0" smtClean="0">
              <a:latin typeface="HelveticaNeueLT Com 35 Th"/>
              <a:cs typeface="HelveticaNeueLT Com 35 Th"/>
            </a:endParaRPr>
          </a:p>
          <a:p>
            <a:pPr marL="0" indent="0">
              <a:buNone/>
            </a:pPr>
            <a:r>
              <a:rPr lang="en-US" sz="3000" dirty="0" smtClean="0">
                <a:latin typeface="HelveticaNeueLT Com 35 Th"/>
                <a:cs typeface="HelveticaNeueLT Com 35 Th"/>
              </a:rPr>
              <a:t>And seven or eight more…</a:t>
            </a:r>
          </a:p>
          <a:p>
            <a:pPr marL="0" indent="0">
              <a:buNone/>
            </a:pPr>
            <a:endParaRPr lang="en-US" sz="3000" dirty="0">
              <a:latin typeface="HelveticaNeueLT Com 35 Th"/>
              <a:cs typeface="HelveticaNeueLT Com 35 T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8274" y="6377180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NeueLT Com 35 Th"/>
                <a:cs typeface="HelveticaNeueLT Com 35 Th"/>
              </a:rPr>
              <a:t>Source: </a:t>
            </a:r>
            <a:r>
              <a:rPr lang="en-US" dirty="0" smtClean="0">
                <a:latin typeface="HelveticaNeueLT Com 35 Th"/>
                <a:cs typeface="HelveticaNeueLT Com 35 Th"/>
                <a:hlinkClick r:id="rId2"/>
              </a:rPr>
              <a:t>Feeling Good</a:t>
            </a:r>
            <a:r>
              <a:rPr lang="en-US" dirty="0" smtClean="0">
                <a:latin typeface="HelveticaNeueLT Com 35 Th"/>
                <a:cs typeface="HelveticaNeueLT Com 35 Th"/>
              </a:rPr>
              <a:t> by David Burns</a:t>
            </a:r>
            <a:endParaRPr lang="en-US" dirty="0">
              <a:latin typeface="HelveticaNeueLT Com 35 Th"/>
              <a:cs typeface="HelveticaNeueLT Com 35 Th"/>
            </a:endParaRPr>
          </a:p>
        </p:txBody>
      </p:sp>
    </p:spTree>
    <p:extLst>
      <p:ext uri="{BB962C8B-B14F-4D97-AF65-F5344CB8AC3E}">
        <p14:creationId xmlns:p14="http://schemas.microsoft.com/office/powerpoint/2010/main" val="271192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2370</Words>
  <Application>Microsoft Macintosh PowerPoint</Application>
  <PresentationFormat>On-screen Show (4:3)</PresentationFormat>
  <Paragraphs>415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Self-Skepticism</vt:lpstr>
      <vt:lpstr>My Goals Today Are To Get You To…</vt:lpstr>
      <vt:lpstr>Self-Doubt Through the Ages</vt:lpstr>
      <vt:lpstr>Self-Skepticism Developing An Understanding Of…</vt:lpstr>
      <vt:lpstr>Self-Skepticism</vt:lpstr>
      <vt:lpstr>Skepticism + Self-Skepticism</vt:lpstr>
      <vt:lpstr>My Path to Self-Skepticism</vt:lpstr>
      <vt:lpstr>Story 1 Cognitive Behavioral Therapy</vt:lpstr>
      <vt:lpstr>Typical Distortions When Upset</vt:lpstr>
      <vt:lpstr>Easy To Test This Hypothesis</vt:lpstr>
      <vt:lpstr>Could This Be True of You?</vt:lpstr>
      <vt:lpstr>Story 2 Thinking About Disagreement</vt:lpstr>
      <vt:lpstr>Outside Perspective</vt:lpstr>
      <vt:lpstr>Can Justify Believing Your Beliefs By…</vt:lpstr>
      <vt:lpstr>Problematic Methods</vt:lpstr>
      <vt:lpstr>Good Methods:  Logic &amp; Probability</vt:lpstr>
      <vt:lpstr>Good Methods: Science</vt:lpstr>
      <vt:lpstr>Good Methods: Other</vt:lpstr>
      <vt:lpstr>Advantage of Good Methods</vt:lpstr>
      <vt:lpstr>My Problem</vt:lpstr>
      <vt:lpstr>How About You?</vt:lpstr>
      <vt:lpstr>Story 3 Changing My Mind</vt:lpstr>
      <vt:lpstr>My Problem</vt:lpstr>
      <vt:lpstr>People’s Beliefs Do Change Dramatically</vt:lpstr>
      <vt:lpstr>Three Stories Converge</vt:lpstr>
      <vt:lpstr>Self-Skepticism</vt:lpstr>
      <vt:lpstr>Investigating The Science</vt:lpstr>
      <vt:lpstr>The Studies:  Our Strengths And Weaknesses</vt:lpstr>
      <vt:lpstr>Experimental Protocol</vt:lpstr>
      <vt:lpstr>Surveys</vt:lpstr>
      <vt:lpstr>Further Surveys</vt:lpstr>
      <vt:lpstr>Not Knowing Our Weaknesses</vt:lpstr>
      <vt:lpstr>Not Knowing Our Knowledge</vt:lpstr>
      <vt:lpstr>But there is hope…</vt:lpstr>
      <vt:lpstr>Improving Ourselves</vt:lpstr>
      <vt:lpstr>The Studies:  How Do We Make Decisions?</vt:lpstr>
      <vt:lpstr>PowerPoint Presentation</vt:lpstr>
      <vt:lpstr>Evaluating The Results</vt:lpstr>
      <vt:lpstr>1. Dating</vt:lpstr>
      <vt:lpstr>Touch</vt:lpstr>
      <vt:lpstr>2. Interviewing</vt:lpstr>
      <vt:lpstr>Ingratiation</vt:lpstr>
      <vt:lpstr>3. Purchasing Decisions</vt:lpstr>
      <vt:lpstr>Decoys</vt:lpstr>
      <vt:lpstr>4. Criminal Sentences</vt:lpstr>
      <vt:lpstr>Beauty</vt:lpstr>
      <vt:lpstr>Questioning Our Decisions</vt:lpstr>
      <vt:lpstr>How Can We Compensate?</vt:lpstr>
      <vt:lpstr>Self-Skepticism Recap</vt:lpstr>
      <vt:lpstr>Self-Skepticism Recap</vt:lpstr>
      <vt:lpstr>Self-Skepticism Recap</vt:lpstr>
      <vt:lpstr>Why Self-Skepticism?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Shreve</dc:creator>
  <cp:lastModifiedBy>Julia</cp:lastModifiedBy>
  <cp:revision>837</cp:revision>
  <dcterms:created xsi:type="dcterms:W3CDTF">2011-11-15T22:47:02Z</dcterms:created>
  <dcterms:modified xsi:type="dcterms:W3CDTF">2011-11-20T17:22:20Z</dcterms:modified>
</cp:coreProperties>
</file>